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49" r:id="rId1"/>
  </p:sldMasterIdLst>
  <p:notesMasterIdLst>
    <p:notesMasterId r:id="rId24"/>
  </p:notesMasterIdLst>
  <p:sldIdLst>
    <p:sldId id="258" r:id="rId2"/>
    <p:sldId id="277" r:id="rId3"/>
    <p:sldId id="326" r:id="rId4"/>
    <p:sldId id="327" r:id="rId5"/>
    <p:sldId id="328" r:id="rId6"/>
    <p:sldId id="325" r:id="rId7"/>
    <p:sldId id="310" r:id="rId8"/>
    <p:sldId id="318" r:id="rId9"/>
    <p:sldId id="285" r:id="rId10"/>
    <p:sldId id="288" r:id="rId11"/>
    <p:sldId id="264" r:id="rId12"/>
    <p:sldId id="265" r:id="rId13"/>
    <p:sldId id="295" r:id="rId14"/>
    <p:sldId id="296" r:id="rId15"/>
    <p:sldId id="275" r:id="rId16"/>
    <p:sldId id="281" r:id="rId17"/>
    <p:sldId id="293" r:id="rId18"/>
    <p:sldId id="267" r:id="rId19"/>
    <p:sldId id="292" r:id="rId20"/>
    <p:sldId id="311" r:id="rId21"/>
    <p:sldId id="291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0"/>
    <p:restoredTop sz="94737"/>
  </p:normalViewPr>
  <p:slideViewPr>
    <p:cSldViewPr>
      <p:cViewPr varScale="1">
        <p:scale>
          <a:sx n="112" d="100"/>
          <a:sy n="112" d="100"/>
        </p:scale>
        <p:origin x="185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070C97E8-62A2-421E-5447-F445DE3B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  <a:cs typeface="MS Gothic" panose="020B0609070205080204" pitchFamily="49" charset="-128"/>
            </a:endParaRPr>
          </a:p>
        </p:txBody>
      </p:sp>
      <p:sp>
        <p:nvSpPr>
          <p:cNvPr id="1027" name="AutoShape 2">
            <a:extLst>
              <a:ext uri="{FF2B5EF4-FFF2-40B4-BE49-F238E27FC236}">
                <a16:creationId xmlns:a16="http://schemas.microsoft.com/office/drawing/2014/main" id="{3E17FE83-D33A-EF6F-21FD-12DD31C01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  <a:cs typeface="MS Gothic" panose="020B0609070205080204" pitchFamily="49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8FC8203-A114-CDC3-1BBB-8BCE01B952C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35984A-AAB7-137D-52D5-AEEB0C2046C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684C1938-BBEE-D8CB-A06A-1DF830AEFC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90E7B08-8561-D5DA-3933-005DEF9469B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9337187-1B8A-129B-3392-EA0C2B0908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878B7266-DEDE-1362-5526-99D770993C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4C472A6-9E62-F643-B991-1452576192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D55E43E1-98A9-4C35-F8EF-8A80F425E4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D90F215-F8F4-2248-AB6C-1FD20B91A250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fr-FR" altLang="fr-FR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E24CE2D2-7601-1BEE-A87D-6A748B0D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9170BAD-A4E1-3652-9143-59D6CC776F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C86976C0-4174-52C9-F968-9FF1B67692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C6C850C-9AD0-8E40-8A58-9E757CCF1B78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fr-FR" altLang="fr-FR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2A5823A-35FD-BF75-2B69-62EB6822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CC89239-74A9-0043-5F4E-D4C94AF6C5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F5C291C4-9DC7-6A7B-D36A-47CA2BF40E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1C58E1-E148-6248-91F3-40E60CD86FB2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fr-FR" altLang="fr-FR"/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36538888-5E30-CB6C-7B39-2A55B7AD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3DD9C5E-BC35-48B1-88B0-8002728C6E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9F92662B-1689-3248-C29B-247943E1FD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444E4D-0F21-BA4E-B71F-66B0D6A68189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fr-FR" altLang="fr-FR"/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17267CE3-84FA-F34A-B6C4-838B1551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2E487DB7-AD18-7CEF-52E8-BEF4D112C00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2C855D66-65E7-71CA-8DCD-6594B1FD9E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7E4431-120C-CE42-BE1D-C954AD1C004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fr-FR" altLang="fr-FR"/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317DC29-8433-85C1-8E16-4170D95A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5D3F9A7-A157-7B1B-4310-8796092137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7288ADB7-7986-5F71-E25F-99348853B5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1CDDC3-C621-BE41-982C-E0463B3E67F9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fr-FR" altLang="fr-FR"/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E6D032BD-8155-3639-D616-B5A5F725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F76BC452-7D04-A420-A40E-1C9C3FD6AF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D8F2B-CACD-3DA6-B345-DFBE6F3178C0}"/>
              </a:ext>
            </a:extLst>
          </p:cNvPr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2213E-5E57-61F8-F6E4-666F081BF616}"/>
              </a:ext>
            </a:extLst>
          </p:cNvPr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851AC-80A0-8994-179C-3D34832AECAE}"/>
              </a:ext>
            </a:extLst>
          </p:cNvPr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2D9ADFF1-4192-E9F5-E36F-1965B3A1F8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B822CDC0-3393-8760-116B-387DC82A83BC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ECC8B391-29E5-3127-3D20-C04627397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5C6D5F-C0F1-F710-084E-D2B59FBC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4CECAD-C49B-31B1-457A-BF823FC1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18534A9-BAE2-AF1E-00CF-04174237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D96FFAB8-A1E6-D54B-9505-3B399135B0FD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989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4A9D-421D-DA63-ADF6-A898A096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6D29D-34F6-09D0-35D2-582CA972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5CA5-D1C4-713D-082F-5BAA990E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6374-7BAB-2D4A-B8E6-831ECC193111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78930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8591F-118F-D691-34E4-18FEDFB4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C79E-3E80-9AA8-C76F-52366AA1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8D72E-73BC-F8B6-5F46-20968FD1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9503-2E3A-FA47-9B2C-C6175D4E80BD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24318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9B96-EBE2-F3A8-6748-4066881E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8C45-3C7D-8351-B10E-8EE324B6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48C33-F124-FE45-4B8A-D663D395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F91A-F4D6-7C42-81D5-8D97D81E6647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8603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BBB09-4D58-2266-8672-07D3A001D9D9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8D73EA2-1EF4-7F5B-F3F2-B56A580C19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DA5678C-B16C-A86F-86E6-656E87E7B9CE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C4DCA31-0B13-5175-9E92-7D29A1FD6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EE6416-59BD-D509-E4C1-C93A973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4EDEB1-BDCB-F2FB-2CD7-10B4A13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6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370977-945A-1F4E-EA3A-260AD375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619E2B0-C077-9C46-8ED3-FB389CD1F999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0055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FBD838-572E-9172-414B-5EB53A52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BB1C5-7122-F21C-6168-747385E1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020533-30B3-9428-E32F-98E8C9B3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4617-B6B6-D14C-B57F-AAE635AAD999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0380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0555A7-58ED-1B62-DB7A-9B58A746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46537D-60A8-FDFB-9A28-4B2B78CC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26DA01-EFD5-F330-A21B-814D39FD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7BCF-43DB-F941-A5D8-10216F283D27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98638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0CE966-167E-76A7-8FD2-FAC6F46E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A5C672-9AA1-8DB8-A8A4-E5ECE82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4899A7-858B-DF6D-E1F6-2F93E925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9358-7613-864C-9BA9-CF14FF014623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455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DEE733-7CED-3AF2-95C1-0A7C8A66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88DC53-A5B2-441C-92BC-4BDF100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013772-785A-FF90-B155-EC332519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C833-A66C-EC4D-9BCE-E33F6B4B947A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76914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2E9AD-763B-6E75-8D49-5E23A8F81E63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615B33D0-0A4B-C087-78CF-57A05C6AA4B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DCCCEDC-4FA3-8AD8-EB14-6909B3386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ADF3AA42-8C72-2D2F-F47C-E168519960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414735E-699C-A31E-1D0B-1161538E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F110E95-F59A-2670-3A78-3181BF09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995B600-9BBF-3A12-C5D7-0F19EB0C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F676-F00B-4B40-ADCF-C61004415BC1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87163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7D59CD-5DFF-E878-2B30-6BE69DD865E5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125BD658-ED92-E520-D894-A9672DD2D57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70702600-A851-06A2-5F4E-BAF85530BA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15516A8A-12D4-696E-ADF5-458F32E90A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EEA3451-1951-81EC-3ADB-18FEB62B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2C2EF0C-D4C8-3080-326C-8BDCE73B4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EF6D-0C44-A043-B788-C4B4E1A35C85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6582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912A8A8F-5FAD-80A7-82A3-74BE035C5007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062215-DFD4-C498-A5CD-44272AC8C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26635" name="Oval 8">
              <a:extLst>
                <a:ext uri="{FF2B5EF4-FFF2-40B4-BE49-F238E27FC236}">
                  <a16:creationId xmlns:a16="http://schemas.microsoft.com/office/drawing/2014/main" id="{171F33F2-07C6-4314-A481-51E99F33DA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71C09-5F34-2640-597C-FFD8B5D0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B52C35C-0D2C-9099-9EFD-009DDD62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53E0-1745-C330-7E63-5347DD956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0538-9BE5-2733-B731-EA052760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2596F-9B29-D1FB-7406-30697634D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D9D122DF-BE3F-A749-8D17-5D66B9EBA445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45" r:id="rId2"/>
    <p:sldLayoutId id="2147484353" r:id="rId3"/>
    <p:sldLayoutId id="2147484346" r:id="rId4"/>
    <p:sldLayoutId id="2147484347" r:id="rId5"/>
    <p:sldLayoutId id="2147484348" r:id="rId6"/>
    <p:sldLayoutId id="2147484349" r:id="rId7"/>
    <p:sldLayoutId id="2147484354" r:id="rId8"/>
    <p:sldLayoutId id="2147484355" r:id="rId9"/>
    <p:sldLayoutId id="2147484350" r:id="rId10"/>
    <p:sldLayoutId id="21474843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blipFill>
            <a:blip r:embed="rId14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84/j-enseigne-au-cycle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ion@lagaubretiere-stemarie.fr" TargetMode="External"/><Relationship Id="rId2" Type="http://schemas.openxmlformats.org/officeDocument/2006/relationships/hyperlink" Target="mailto:d.billaud@lagaubretiere-stemarie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FEBA398-9E78-4456-F1F9-FA8E81EF6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61" y="836712"/>
            <a:ext cx="8492877" cy="45559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6000" dirty="0">
                <a:latin typeface="+mn-lt"/>
              </a:rPr>
              <a:t>REUNION </a:t>
            </a:r>
            <a:br>
              <a:rPr lang="fr-FR" sz="6000" dirty="0">
                <a:latin typeface="+mn-lt"/>
              </a:rPr>
            </a:br>
            <a:r>
              <a:rPr lang="fr-FR" sz="6000" dirty="0">
                <a:latin typeface="+mn-lt"/>
              </a:rPr>
              <a:t>DE PARENTS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BD14-20DE-B3E1-10C2-326603DE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88913"/>
            <a:ext cx="8762876" cy="5762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r-FR" sz="3200" dirty="0"/>
              <a:t>PROJETS/ACTIVITÉS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6643DAB-ECCE-0466-E0D8-C22F13D4E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547100" cy="5616575"/>
          </a:xfrm>
        </p:spPr>
        <p:txBody>
          <a:bodyPr/>
          <a:lstStyle/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Binôme avec la classe de CP de Marina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Le prix Chronos - Les p’tits champions de la lecture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Sortie avec le Foyer des Muguets à </a:t>
            </a:r>
            <a:r>
              <a:rPr lang="fr-FR" altLang="fr-FR" dirty="0" err="1"/>
              <a:t>Landebaudière</a:t>
            </a:r>
            <a:r>
              <a:rPr lang="fr-FR" altLang="fr-FR" dirty="0"/>
              <a:t> (herbier)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Rencontre avec l’EHPAD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Défi sans écrans en lien avec APEL/AFR/école publique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Action caritative en lien avec APEL/AFR/école publique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Sécurité routière avec Yannick Billaud (</a:t>
            </a:r>
            <a:r>
              <a:rPr lang="fr-FR" altLang="fr-FR" dirty="0" err="1"/>
              <a:t>ComCom</a:t>
            </a:r>
            <a:r>
              <a:rPr lang="fr-FR" altLang="fr-FR" dirty="0"/>
              <a:t>)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Intervenant en chant (Conseil départemental/</a:t>
            </a:r>
            <a:r>
              <a:rPr lang="fr-FR" altLang="fr-FR" dirty="0" err="1"/>
              <a:t>ComCom</a:t>
            </a:r>
            <a:r>
              <a:rPr lang="fr-FR" altLang="fr-FR" dirty="0"/>
              <a:t>)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Sport : piscine (stage massé en janvier), basket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Projet Vendée eau ?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Sortie scolaire : en lien avec la nature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Secourisme avec la Protection Civile</a:t>
            </a:r>
          </a:p>
          <a:p>
            <a:pPr algn="just" eaLnBrk="1" hangingPunct="1">
              <a:buClr>
                <a:schemeClr val="accent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Kermesse : dimanche 29 juin</a:t>
            </a:r>
            <a:endParaRPr lang="en-US" alt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109DC17-4894-C3C9-3981-2C9AA1F00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33388"/>
            <a:ext cx="8694043" cy="835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AIDE AUX ÉLÈVES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5079508-D8A7-C54C-7300-43965C1A14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550275" cy="5372100"/>
          </a:xfrm>
        </p:spPr>
        <p:txBody>
          <a:bodyPr/>
          <a:lstStyle/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b="1" u="sng" dirty="0"/>
              <a:t>Adaptations dans la classe au quotidien </a:t>
            </a:r>
          </a:p>
          <a:p>
            <a:pPr marL="0" indent="0" algn="just" eaLnBrk="1" hangingPunct="1"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En fonction des besoins : de temps, de manipulation, d’explications complémentaires, d’activités adaptées (en quantité ou en complexité).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Aides/aménagements individuels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Travail en petits groupes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Tutorat/entraide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Plan de travail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Ceintures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Outils/supports/matériels spécifiques, adaptés </a:t>
            </a:r>
            <a:r>
              <a:rPr lang="en-US" altLang="fr-FR" sz="2400" dirty="0"/>
              <a:t>…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altLang="fr-FR" sz="2400" dirty="0"/>
              <a:t>Atelier avec </a:t>
            </a:r>
            <a:r>
              <a:rPr lang="en-US" altLang="fr-FR" sz="2400" dirty="0" err="1"/>
              <a:t>une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enseignante</a:t>
            </a:r>
            <a:r>
              <a:rPr lang="en-US" altLang="fr-FR" sz="2400" dirty="0"/>
              <a:t> de </a:t>
            </a:r>
            <a:r>
              <a:rPr lang="en-US" altLang="fr-FR" sz="2400" dirty="0" err="1"/>
              <a:t>maternelle</a:t>
            </a:r>
            <a:endParaRPr lang="en-US" altLang="fr-FR" sz="2400" dirty="0"/>
          </a:p>
          <a:p>
            <a:pPr marL="0" indent="0" algn="just" eaLnBrk="1" hangingPunct="1"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altLang="fr-FR" sz="2400" dirty="0"/>
          </a:p>
          <a:p>
            <a:pPr marL="0" indent="0" algn="just" eaLnBrk="1" hangingPunct="1"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alt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Espace réservé du contenu 4">
            <a:extLst>
              <a:ext uri="{FF2B5EF4-FFF2-40B4-BE49-F238E27FC236}">
                <a16:creationId xmlns:a16="http://schemas.microsoft.com/office/drawing/2014/main" id="{7AFAE407-AE03-3996-D3DB-3BE4E393F69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43000" y="405130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8000" imgH="190500" progId="Word.Document.8">
                  <p:embed/>
                </p:oleObj>
              </mc:Choice>
              <mc:Fallback>
                <p:oleObj name="Document" r:id="rId3" imgW="6858000" imgH="190500" progId="Word.Document.8">
                  <p:embed/>
                  <p:pic>
                    <p:nvPicPr>
                      <p:cNvPr id="0" name="Espace réservé du contenu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51300"/>
                        <a:ext cx="6858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4DFB443-E183-D0E6-18DE-1663AA7AB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33388"/>
            <a:ext cx="8694043" cy="835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AIDE AUX ÉLÈVES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06A809-52CF-7D28-48FD-86F3AB69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550275" cy="4391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39725" indent="-339725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730250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004888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1279525" indent="-182563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defRPr/>
            </a:pPr>
            <a:r>
              <a:rPr lang="fr-FR" altLang="fr-FR" sz="2400" b="1" u="sng" dirty="0"/>
              <a:t>Autres dispositifs</a:t>
            </a:r>
          </a:p>
          <a:p>
            <a:pPr marL="0" indent="0" algn="just" eaLnBrk="1" hangingPunct="1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fr-FR" altLang="fr-FR" sz="2400" dirty="0"/>
          </a:p>
          <a:p>
            <a:pPr algn="just" eaLnBrk="1" hangingPunct="1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altLang="fr-FR" sz="2400" dirty="0"/>
              <a:t>APC : 1h supplémentaire dans la semaine selon les besoins en dehors du temps scolaire (midi ou soir)</a:t>
            </a:r>
          </a:p>
          <a:p>
            <a:pPr algn="just" eaLnBrk="1" hangingPunct="1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altLang="fr-FR" sz="2400" dirty="0"/>
              <a:t>Aide spécialisée : avec Julie Nouaille (dans la classe ou dans le local de Julie) sur temps scolaire</a:t>
            </a:r>
          </a:p>
          <a:p>
            <a:pPr algn="just" eaLnBrk="1" hangingPunct="1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altLang="fr-FR" sz="2400" dirty="0"/>
              <a:t>Stage de réussite : avec un enseignant volontaire pendant les vacances</a:t>
            </a:r>
          </a:p>
          <a:p>
            <a:pPr algn="just" eaLnBrk="1" hangingPunct="1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altLang="fr-FR" sz="2400" dirty="0"/>
              <a:t>Aides extérieures : orthophoniste, psychologue…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446D-2CF8-C6EB-4F49-4CBFDC75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484632"/>
            <a:ext cx="8062663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200" dirty="0"/>
              <a:t>ORGANISATION DE LA CLASSE</a:t>
            </a:r>
            <a:br>
              <a:rPr lang="en-US" sz="3200" dirty="0"/>
            </a:br>
            <a:r>
              <a:rPr lang="en-US" sz="3200" dirty="0"/>
              <a:t>Evaluations et RDV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9C17080A-81EB-6E63-755E-655E963E9A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547100" cy="4010025"/>
          </a:xfrm>
        </p:spPr>
        <p:txBody>
          <a:bodyPr/>
          <a:lstStyle/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/>
              <a:t>Evaluations continues sur l</a:t>
            </a:r>
            <a:r>
              <a:rPr lang="fr-FR" altLang="en-US" sz="2400" dirty="0"/>
              <a:t>’</a:t>
            </a:r>
            <a:r>
              <a:rPr lang="fr-FR" altLang="fr-FR" sz="2400" dirty="0"/>
              <a:t>année : cahier du jour, fiches, ceintures, observation </a:t>
            </a:r>
            <a:r>
              <a:rPr lang="mr-IN" altLang="fr-FR" sz="2400" dirty="0">
                <a:latin typeface="MS Gothic" panose="020B0609070205080204" pitchFamily="49" charset="-128"/>
              </a:rPr>
              <a:t>…</a:t>
            </a:r>
            <a:endParaRPr lang="fr-FR" altLang="fr-FR" sz="2400" dirty="0"/>
          </a:p>
          <a:p>
            <a:pPr marL="339725" indent="-339725" algn="just" eaLnBrk="1" hangingPunct="1"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400" dirty="0"/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/>
              <a:t>2 relevés dans l</a:t>
            </a:r>
            <a:r>
              <a:rPr lang="fr-FR" altLang="en-US" sz="2400" dirty="0"/>
              <a:t>’</a:t>
            </a:r>
            <a:r>
              <a:rPr lang="fr-FR" altLang="fr-FR" sz="2400" dirty="0"/>
              <a:t>année : début février et début juillet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400" dirty="0"/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/>
              <a:t>Consultation en ligne des résultats (</a:t>
            </a:r>
            <a:r>
              <a:rPr lang="fr-FR" altLang="fr-FR" sz="2400" dirty="0" err="1"/>
              <a:t>Educartable</a:t>
            </a:r>
            <a:r>
              <a:rPr lang="fr-FR" altLang="fr-FR" sz="2400" dirty="0"/>
              <a:t>)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400" dirty="0"/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dirty="0"/>
              <a:t>RDV : au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trimestre puis selon les besoins</a:t>
            </a:r>
            <a:endParaRPr lang="en-US" altLang="fr-F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39C4BF-6B44-5594-85A6-B41E6C77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200" dirty="0"/>
              <a:t>ORGANISATION DE LA CLASSE</a:t>
            </a:r>
            <a:br>
              <a:rPr lang="en-US" sz="3200" dirty="0"/>
            </a:br>
            <a:r>
              <a:rPr lang="en-US" sz="3200" dirty="0"/>
              <a:t>Evaluations et RDV</a:t>
            </a:r>
          </a:p>
        </p:txBody>
      </p:sp>
      <p:pic>
        <p:nvPicPr>
          <p:cNvPr id="38914" name="Image 12">
            <a:extLst>
              <a:ext uri="{FF2B5EF4-FFF2-40B4-BE49-F238E27FC236}">
                <a16:creationId xmlns:a16="http://schemas.microsoft.com/office/drawing/2014/main" id="{5F5C5432-0E05-5044-2BF2-B773846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773238"/>
            <a:ext cx="6588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9AE4D919-AAD7-077C-E3B8-C81DD81AA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766051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fr-FR" sz="3200" dirty="0"/>
              <a:t>ORGANISATION DE LA CLASSE</a:t>
            </a:r>
            <a:br>
              <a:rPr lang="en-US" altLang="fr-FR" sz="3200" dirty="0"/>
            </a:br>
            <a:r>
              <a:rPr lang="en-US" altLang="fr-FR" sz="3200" dirty="0"/>
              <a:t>Matériel</a:t>
            </a:r>
            <a:endParaRPr lang="fr-FR" altLang="fr-FR" sz="3200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A9DEAA2-E5C2-3452-504A-5E1F97B68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94687" cy="5472113"/>
          </a:xfrm>
        </p:spPr>
        <p:txBody>
          <a:bodyPr/>
          <a:lstStyle/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Porte-vues (fiches en cours toutes matières)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fr-FR" dirty="0"/>
              <a:t>Grille de </a:t>
            </a:r>
            <a:r>
              <a:rPr lang="en-US" altLang="fr-FR" dirty="0" err="1"/>
              <a:t>suivi</a:t>
            </a:r>
            <a:r>
              <a:rPr lang="en-US" altLang="fr-FR" dirty="0"/>
              <a:t> </a:t>
            </a:r>
            <a:r>
              <a:rPr lang="en-US" altLang="fr-FR" dirty="0" err="1"/>
              <a:t>français</a:t>
            </a:r>
            <a:r>
              <a:rPr lang="en-US" altLang="fr-FR" dirty="0"/>
              <a:t>/</a:t>
            </a:r>
            <a:r>
              <a:rPr lang="en-US" altLang="fr-FR" dirty="0" err="1"/>
              <a:t>maths</a:t>
            </a:r>
            <a:endParaRPr lang="fr-FR" altLang="fr-FR" dirty="0"/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Mémentos de règles :  français et maths 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Agenda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Cahier du jour (à signer toutes les 2 semaines)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Cahier d’écrivain (à signer toutes les 2 semaines)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Cahier de poésie et chant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Cahier d</a:t>
            </a:r>
            <a:r>
              <a:rPr lang="fr-FR" altLang="en-US" dirty="0"/>
              <a:t>’</a:t>
            </a:r>
            <a:r>
              <a:rPr lang="fr-FR" altLang="fr-FR" dirty="0"/>
              <a:t>anglais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Chemise d</a:t>
            </a:r>
            <a:r>
              <a:rPr lang="fr-FR" altLang="en-US" dirty="0"/>
              <a:t>’</a:t>
            </a:r>
            <a:r>
              <a:rPr lang="fr-FR" altLang="fr-FR" dirty="0"/>
              <a:t>évaluations (à signer aux vacances)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Cahier de brouillon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Chemises pour ranger les fiches de français/maths terminées</a:t>
            </a:r>
          </a:p>
          <a:p>
            <a:pPr marL="339725" indent="-339725" algn="just" eaLnBrk="1" hangingPunct="1"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dirty="0"/>
              <a:t>Classeur pour ranger les notions terminées (Découverte du monde, EMC, littérature, arts</a:t>
            </a:r>
            <a:r>
              <a:rPr lang="mr-IN" altLang="fr-FR" dirty="0"/>
              <a:t>…</a:t>
            </a:r>
            <a:r>
              <a:rPr lang="fr-FR" altLang="fr-FR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4349-9BDA-FF27-7D0D-6E696023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311150"/>
            <a:ext cx="8546852" cy="741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200" dirty="0"/>
              <a:t>DEVOIRS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CF7E-896D-6FDE-BCE2-7B5A9545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547100" cy="5545137"/>
          </a:xfrm>
        </p:spPr>
        <p:txBody>
          <a:bodyPr rtlCol="0"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sz="2400" dirty="0"/>
              <a:t>Nous </a:t>
            </a:r>
            <a:r>
              <a:rPr lang="en-US" altLang="fr-FR" sz="2400" dirty="0" err="1"/>
              <a:t>prévenir</a:t>
            </a:r>
            <a:r>
              <a:rPr lang="en-US" altLang="fr-FR" sz="2400" dirty="0"/>
              <a:t> </a:t>
            </a:r>
            <a:r>
              <a:rPr lang="en-US" altLang="fr-FR" sz="2400" dirty="0" err="1"/>
              <a:t>rapidement</a:t>
            </a:r>
            <a:r>
              <a:rPr lang="en-US" altLang="fr-FR" sz="2400" dirty="0"/>
              <a:t> </a:t>
            </a:r>
            <a:r>
              <a:rPr lang="en-US" altLang="fr-FR" sz="2400" dirty="0" err="1"/>
              <a:t>si</a:t>
            </a:r>
            <a:r>
              <a:rPr lang="en-US" altLang="fr-FR" sz="2400" dirty="0"/>
              <a:t> </a:t>
            </a:r>
            <a:r>
              <a:rPr lang="en-US" altLang="fr-FR" sz="2400" dirty="0" err="1"/>
              <a:t>votre</a:t>
            </a:r>
            <a:r>
              <a:rPr lang="en-US" altLang="fr-FR" sz="2400" dirty="0"/>
              <a:t> enfant a des </a:t>
            </a:r>
            <a:r>
              <a:rPr lang="en-US" altLang="fr-FR" sz="2400" dirty="0" err="1"/>
              <a:t>difficultés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à</a:t>
            </a:r>
            <a:r>
              <a:rPr lang="en-US" altLang="fr-FR" sz="2400" dirty="0"/>
              <a:t> </a:t>
            </a:r>
            <a:r>
              <a:rPr lang="en-US" altLang="fr-FR" sz="2400" dirty="0" err="1"/>
              <a:t>s</a:t>
            </a:r>
            <a:r>
              <a:rPr lang="en-US" altLang="en-US" sz="2400" dirty="0" err="1"/>
              <a:t>’</a:t>
            </a:r>
            <a:r>
              <a:rPr lang="en-US" altLang="fr-FR" sz="2400" dirty="0" err="1"/>
              <a:t>organiser</a:t>
            </a:r>
            <a:r>
              <a:rPr lang="en-US" altLang="fr-FR" sz="2400" dirty="0"/>
              <a:t> (agenda, cartable, </a:t>
            </a:r>
            <a:r>
              <a:rPr lang="en-US" altLang="fr-FR" sz="2400" dirty="0" err="1"/>
              <a:t>conflit</a:t>
            </a:r>
            <a:r>
              <a:rPr lang="en-US" altLang="fr-FR" sz="2400" dirty="0"/>
              <a:t> pour les </a:t>
            </a:r>
            <a:r>
              <a:rPr lang="en-US" altLang="fr-FR" sz="2400" dirty="0" err="1"/>
              <a:t>leçons</a:t>
            </a:r>
            <a:r>
              <a:rPr lang="en-US" altLang="fr-FR" sz="2400" dirty="0"/>
              <a:t>, </a:t>
            </a:r>
            <a:r>
              <a:rPr lang="en-US" altLang="fr-FR" sz="2400" dirty="0" err="1"/>
              <a:t>leçons</a:t>
            </a:r>
            <a:r>
              <a:rPr lang="en-US" altLang="fr-FR" sz="2400" dirty="0"/>
              <a:t> trop </a:t>
            </a:r>
            <a:r>
              <a:rPr lang="en-US" altLang="fr-FR" sz="2400" dirty="0" err="1"/>
              <a:t>difficiles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ou</a:t>
            </a:r>
            <a:r>
              <a:rPr lang="en-US" altLang="fr-FR" sz="2400" dirty="0"/>
              <a:t> trop </a:t>
            </a:r>
            <a:r>
              <a:rPr lang="en-US" altLang="fr-FR" sz="2400" dirty="0" err="1"/>
              <a:t>longues</a:t>
            </a:r>
            <a:r>
              <a:rPr lang="en-US" altLang="fr-FR" sz="2400" dirty="0"/>
              <a:t>).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fr-FR" sz="2400" dirty="0"/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sz="2400" dirty="0" err="1"/>
              <a:t>Penser</a:t>
            </a:r>
            <a:r>
              <a:rPr lang="en-US" altLang="fr-FR" sz="2400" dirty="0"/>
              <a:t> </a:t>
            </a:r>
            <a:r>
              <a:rPr lang="en-US" altLang="fr-FR" sz="2400" dirty="0" err="1"/>
              <a:t>à</a:t>
            </a:r>
            <a:r>
              <a:rPr lang="en-US" altLang="fr-FR" sz="2400" dirty="0"/>
              <a:t> consulter </a:t>
            </a:r>
            <a:r>
              <a:rPr lang="en-US" altLang="fr-FR" sz="2400" dirty="0" err="1"/>
              <a:t>régulièrement</a:t>
            </a:r>
            <a:r>
              <a:rPr lang="en-US" altLang="fr-FR" sz="2400" dirty="0"/>
              <a:t> le </a:t>
            </a:r>
            <a:r>
              <a:rPr lang="en-US" altLang="fr-FR" sz="2400" dirty="0" err="1"/>
              <a:t>porte-vues</a:t>
            </a:r>
            <a:r>
              <a:rPr lang="en-US" altLang="fr-FR" sz="2400" dirty="0"/>
              <a:t> et la </a:t>
            </a:r>
            <a:r>
              <a:rPr lang="en-US" altLang="fr-FR" sz="2400" dirty="0" err="1"/>
              <a:t>boîte</a:t>
            </a:r>
            <a:r>
              <a:rPr lang="en-US" altLang="fr-FR" sz="2400" dirty="0"/>
              <a:t> mail (y </a:t>
            </a:r>
            <a:r>
              <a:rPr lang="en-US" altLang="fr-FR" sz="2400" dirty="0" err="1"/>
              <a:t>compris</a:t>
            </a:r>
            <a:r>
              <a:rPr lang="en-US" altLang="fr-FR" sz="2400" dirty="0"/>
              <a:t> spams).</a:t>
            </a:r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sz="2400" dirty="0"/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sz="2400" dirty="0" err="1"/>
              <a:t>Compréhension</a:t>
            </a:r>
            <a:r>
              <a:rPr lang="en-US" altLang="fr-FR" sz="2400" dirty="0"/>
              <a:t> </a:t>
            </a:r>
            <a:r>
              <a:rPr lang="en-US" altLang="fr-FR" sz="2400" dirty="0" err="1"/>
              <a:t>vaut</a:t>
            </a:r>
            <a:r>
              <a:rPr lang="en-US" altLang="fr-FR" sz="2400" dirty="0"/>
              <a:t> </a:t>
            </a:r>
            <a:r>
              <a:rPr lang="en-US" altLang="fr-FR" sz="2400" dirty="0" err="1"/>
              <a:t>mieux</a:t>
            </a:r>
            <a:r>
              <a:rPr lang="en-US" altLang="fr-FR" sz="2400" dirty="0"/>
              <a:t> que par </a:t>
            </a:r>
            <a:r>
              <a:rPr lang="en-US" altLang="fr-FR" sz="2400" dirty="0" err="1"/>
              <a:t>coeur</a:t>
            </a:r>
            <a:r>
              <a:rPr lang="en-US" altLang="fr-FR" sz="2400" dirty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altLang="fr-FR" sz="2400" dirty="0"/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sz="2400" dirty="0" err="1"/>
              <a:t>Apprendre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à</a:t>
            </a:r>
            <a:r>
              <a:rPr lang="en-US" altLang="fr-FR" sz="2400" dirty="0"/>
              <a:t> </a:t>
            </a:r>
            <a:r>
              <a:rPr lang="en-US" altLang="fr-FR" sz="2400" dirty="0" err="1"/>
              <a:t>s</a:t>
            </a:r>
            <a:r>
              <a:rPr lang="en-US" altLang="en-US" sz="2400" dirty="0" err="1"/>
              <a:t>’</a:t>
            </a:r>
            <a:r>
              <a:rPr lang="en-US" altLang="fr-FR" sz="2400" dirty="0" err="1"/>
              <a:t>organiser</a:t>
            </a:r>
            <a:r>
              <a:rPr lang="en-US" altLang="fr-FR" sz="2400" dirty="0"/>
              <a:t>, </a:t>
            </a:r>
            <a:r>
              <a:rPr lang="en-US" altLang="fr-FR" sz="2400" dirty="0" err="1"/>
              <a:t>voire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s</a:t>
            </a:r>
            <a:r>
              <a:rPr lang="en-US" altLang="en-US" sz="2400" dirty="0" err="1"/>
              <a:t>’</a:t>
            </a:r>
            <a:r>
              <a:rPr lang="en-US" altLang="fr-FR" sz="2400" dirty="0" err="1"/>
              <a:t>avancer</a:t>
            </a:r>
            <a:r>
              <a:rPr lang="en-US" altLang="fr-FR" sz="24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>
            <a:extLst>
              <a:ext uri="{FF2B5EF4-FFF2-40B4-BE49-F238E27FC236}">
                <a16:creationId xmlns:a16="http://schemas.microsoft.com/office/drawing/2014/main" id="{DA563267-E020-6364-4FC5-D929CEE08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618538" cy="4967287"/>
          </a:xfrm>
        </p:spPr>
        <p:txBody>
          <a:bodyPr/>
          <a:lstStyle/>
          <a:p>
            <a:pPr marL="0" indent="0" algn="ctr" eaLnBrk="1" hangingPunct="1">
              <a:spcBef>
                <a:spcPts val="700"/>
              </a:spcBef>
              <a:buClr>
                <a:srgbClr val="0099CC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b="1" u="sng"/>
              <a:t>Compétences transversales famille/école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Organisation/Autonomie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Respect/Coopération : trouver un accord, accepter et apprendre à gérer les conflits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Concentration-Ecoute-Attention (Programme Atole)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Investissement personnel-motivation-sens de l’effort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Hygiène de vie (écrans, alimentation, sommeil, bien-être</a:t>
            </a:r>
            <a:r>
              <a:rPr lang="mr-IN" altLang="fr-FR" sz="2400">
                <a:latin typeface="MS Gothic" panose="020B0609070205080204" pitchFamily="49" charset="-128"/>
              </a:rPr>
              <a:t>…</a:t>
            </a:r>
            <a:r>
              <a:rPr lang="fr-FR" altLang="fr-FR" sz="2400"/>
              <a:t>)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Se décentrer (accepter la frustration, accepter de ne pas avoir une réponse immédiate à sa demande)</a:t>
            </a:r>
          </a:p>
          <a:p>
            <a:pPr marL="0" indent="0" algn="just" eaLnBrk="1" hangingPunct="1">
              <a:spcBef>
                <a:spcPts val="700"/>
              </a:spcBef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Jeux de société, activités sportives et culturelles</a:t>
            </a:r>
          </a:p>
          <a:p>
            <a:pPr marL="0" indent="0" algn="just" eaLnBrk="1" hangingPunct="1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Outils : site « kidiklik85 » pour des idées de sorties, podcasts…</a:t>
            </a:r>
            <a:endParaRPr lang="en-US" altLang="fr-FR" sz="24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1B3FECE-5B91-A193-4E92-4F7823C9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Partenariat école/famille : </a:t>
            </a:r>
            <a:br>
              <a:rPr lang="fr-FR" altLang="fr-FR" sz="3200" dirty="0"/>
            </a:br>
            <a:r>
              <a:rPr lang="fr-FR" altLang="fr-FR" sz="3200" dirty="0"/>
              <a:t>Des liens pour une éducation conjointe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FABAC62B-AAB5-84AA-09C3-7C880AB88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748018" cy="17287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Comment accompagner votre enfant </a:t>
            </a:r>
            <a:br>
              <a:rPr lang="fr-FR" altLang="fr-FR" sz="3200" dirty="0"/>
            </a:br>
            <a:r>
              <a:rPr lang="fr-FR" altLang="fr-FR" sz="3200" dirty="0"/>
              <a:t>dans ses apprentissages</a:t>
            </a:r>
            <a:r>
              <a:rPr lang="mr-IN" altLang="fr-FR" sz="3200" dirty="0">
                <a:latin typeface="MS Gothic" panose="020B0609070205080204" pitchFamily="49" charset="-128"/>
              </a:rPr>
              <a:t>…</a:t>
            </a:r>
            <a:endParaRPr lang="fr-FR" altLang="fr-FR" sz="3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FBAF4AD-9FAC-FDEC-EB03-9071FAA139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463" y="1700213"/>
            <a:ext cx="8855075" cy="49688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b="1" u="sng" dirty="0"/>
              <a:t>Français</a:t>
            </a:r>
          </a:p>
          <a:p>
            <a:pPr marL="182880" indent="-18288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fr-FR" altLang="fr-FR" sz="2400" dirty="0"/>
          </a:p>
          <a:p>
            <a:pPr marL="182880" indent="-18288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Lire ensemble </a:t>
            </a:r>
            <a:r>
              <a:rPr lang="mr-IN" altLang="fr-FR" sz="2400" dirty="0">
                <a:latin typeface="MS Gothic" panose="020B0609070205080204" pitchFamily="49" charset="-128"/>
              </a:rPr>
              <a:t>–</a:t>
            </a:r>
            <a:r>
              <a:rPr lang="fr-FR" altLang="fr-FR" sz="2400" dirty="0"/>
              <a:t> Lire côte à côte</a:t>
            </a:r>
          </a:p>
          <a:p>
            <a:pPr marL="182880" indent="-18288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Se raconter des histoires/écouter des histoires</a:t>
            </a:r>
          </a:p>
          <a:p>
            <a:pPr marL="182880" indent="-18288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Raconter sa journée (conversation familiale)</a:t>
            </a:r>
          </a:p>
          <a:p>
            <a:pPr marL="182880" indent="-18288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Corriger les erreurs de langage/enrichir le vocabulaire</a:t>
            </a:r>
          </a:p>
          <a:p>
            <a:pPr marL="182880" indent="-18288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Ecrire (journal, cahier de vacances</a:t>
            </a:r>
            <a:r>
              <a:rPr lang="mr-IN" altLang="fr-FR" sz="2400" dirty="0">
                <a:latin typeface="MS Gothic" panose="020B0609070205080204" pitchFamily="49" charset="-128"/>
              </a:rPr>
              <a:t>…</a:t>
            </a:r>
            <a:r>
              <a:rPr lang="fr-FR" altLang="fr-FR" sz="2400" dirty="0"/>
              <a:t>)</a:t>
            </a:r>
          </a:p>
          <a:p>
            <a:pPr marL="0" indent="0" algn="just" eaLnBrk="1" fontAlgn="auto" hangingPunct="1"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fr-FR" alt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770F608-1F65-B930-FE92-318E8815A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000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Comment accompagner votre enfant </a:t>
            </a:r>
            <a:br>
              <a:rPr lang="fr-FR" altLang="fr-FR" sz="3200" dirty="0"/>
            </a:br>
            <a:r>
              <a:rPr lang="fr-FR" altLang="fr-FR" sz="3200" dirty="0"/>
              <a:t>dans ses apprentissages</a:t>
            </a:r>
            <a:r>
              <a:rPr lang="mr-IN" altLang="fr-FR" sz="3200" dirty="0">
                <a:latin typeface="MS Gothic" panose="020B0609070205080204" pitchFamily="49" charset="-128"/>
              </a:rPr>
              <a:t>…</a:t>
            </a:r>
            <a:endParaRPr lang="fr-FR" altLang="fr-F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3980-1688-1166-E0EB-1E800F05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1484313"/>
            <a:ext cx="8134350" cy="5184775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b="1" u="sng" dirty="0"/>
              <a:t>Maths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i="1" dirty="0"/>
              <a:t>Rencontrer les nombres dans la vie quotidienne 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i="1" dirty="0"/>
              <a:t>pour leur donner du sens</a:t>
            </a:r>
            <a:endParaRPr lang="fr-FR" altLang="fr-FR" sz="2400" b="1" u="sng" dirty="0"/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Courses (montant approximatif, monnaie...)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Lire l’heure et estimer une durée (orga quotidienne, déplacements…)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Recettes de cuisine (masses, contenances, conversions, proportionnalité)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Visites/voyages/randonnées (distances, carte/plan</a:t>
            </a:r>
            <a:r>
              <a:rPr lang="mr-IN" altLang="fr-FR" sz="2400" dirty="0"/>
              <a:t>…</a:t>
            </a:r>
            <a:r>
              <a:rPr lang="fr-FR" altLang="fr-FR" sz="2400" dirty="0"/>
              <a:t>)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Ordres de grandeur (avoir une notion des distances, tailles, poids, âges, durées </a:t>
            </a:r>
            <a:r>
              <a:rPr lang="mr-IN" altLang="fr-FR" sz="2400" dirty="0"/>
              <a:t>…</a:t>
            </a:r>
            <a:r>
              <a:rPr lang="fr-FR" altLang="fr-FR" sz="2400" dirty="0"/>
              <a:t>)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Tables de multiplication (répétition)</a:t>
            </a:r>
          </a:p>
          <a:p>
            <a:pPr marL="0" indent="0" algn="just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alt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42D5EAF-EF74-359E-4641-DED80D768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62" y="779219"/>
            <a:ext cx="8762876" cy="633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fr-FR" dirty="0"/>
              <a:t>LE CE2 </a:t>
            </a:r>
            <a:br>
              <a:rPr lang="fr-FR" dirty="0"/>
            </a:b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17246-B792-2C18-1B59-21B788740467}"/>
              </a:ext>
            </a:extLst>
          </p:cNvPr>
          <p:cNvSpPr txBox="1"/>
          <p:nvPr/>
        </p:nvSpPr>
        <p:spPr>
          <a:xfrm>
            <a:off x="468313" y="1412875"/>
            <a:ext cx="8207375" cy="45243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Cycle 2 : cycle des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apprentissages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fondamentaux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Compétences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à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acquérir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sur 3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ans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: CP-CE1-CE2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CE2 =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dernière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année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du cycle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Priorités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EN : Lire,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écrire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compter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respecter autrui…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Programmes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disponibles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sur </a:t>
            </a:r>
            <a:r>
              <a:rPr lang="en-US" altLang="fr-FR" dirty="0" err="1">
                <a:solidFill>
                  <a:schemeClr val="tx1"/>
                </a:solidFill>
                <a:latin typeface="+mn-lt"/>
                <a:hlinkClick r:id="rId2"/>
              </a:rPr>
              <a:t>Eduscol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Espace réservé du contenu 4">
            <a:extLst>
              <a:ext uri="{FF2B5EF4-FFF2-40B4-BE49-F238E27FC236}">
                <a16:creationId xmlns:a16="http://schemas.microsoft.com/office/drawing/2014/main" id="{8E49F39E-0A45-7D52-88EF-11E4EFC97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333375"/>
            <a:ext cx="9067800" cy="6408738"/>
          </a:xfr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B47F2CA-6B02-698A-F224-1C177C43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45563" cy="504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dirty="0"/>
              <a:t>PASTORALE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2066896-B335-DB03-3BB6-3B61F81D2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496300" cy="5400675"/>
          </a:xfrm>
        </p:spPr>
        <p:txBody>
          <a:bodyPr/>
          <a:lstStyle/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Créneau pastorale : ½ journée par mois</a:t>
            </a:r>
          </a:p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Catéchèse : Dieu dans nos vies</a:t>
            </a:r>
          </a:p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Catéchiste (s) : </a:t>
            </a:r>
          </a:p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Culture Chrétienne :</a:t>
            </a:r>
          </a:p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Ponctuellement : rencontre de témoins, célébrations, halte caté, concert</a:t>
            </a:r>
            <a:r>
              <a:rPr lang="mr-IN" altLang="fr-FR" sz="2400"/>
              <a:t>…</a:t>
            </a:r>
            <a:endParaRPr lang="fr-FR" altLang="fr-FR" sz="2400"/>
          </a:p>
          <a:p>
            <a:pPr marL="339725" indent="-339725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/>
              <a:t>Halte caté/pasto : le lundi matin 14 octobre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167-4A28-3712-EA71-077657C3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00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dirty="0"/>
              <a:t>INFOS PRATIQUES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F3A8-B0A3-ADE1-6C69-E4453DC5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618538" cy="4586288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fr-FR" sz="2400" dirty="0"/>
              <a:t>Adresses mail 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400" dirty="0">
                <a:hlinkClick r:id="rId2"/>
              </a:rPr>
              <a:t>d.billaud@lagaubretiere-stemarie.fr</a:t>
            </a:r>
            <a:endParaRPr lang="fr-FR" altLang="fr-F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fr-FR" sz="2400" dirty="0">
                <a:hlinkClick r:id="rId3"/>
              </a:rPr>
              <a:t>direction@lagaubretiere-stemarie.fr</a:t>
            </a:r>
            <a:endParaRPr lang="fr-FR" altLang="fr-F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fr-FR" sz="24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fr-FR" sz="2400" dirty="0" err="1"/>
              <a:t>Quelques</a:t>
            </a:r>
            <a:r>
              <a:rPr lang="en-US" altLang="fr-FR" sz="2400" dirty="0"/>
              <a:t> rappels :</a:t>
            </a:r>
          </a:p>
          <a:p>
            <a:pPr marL="182880"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fr-FR" sz="2400" dirty="0"/>
              <a:t>Absences, </a:t>
            </a:r>
            <a:r>
              <a:rPr lang="en-US" altLang="fr-FR" sz="2400" dirty="0" err="1"/>
              <a:t>changements</a:t>
            </a:r>
            <a:r>
              <a:rPr lang="en-US" altLang="fr-FR" sz="2400" dirty="0"/>
              <a:t> de planning</a:t>
            </a:r>
          </a:p>
          <a:p>
            <a:pPr marL="182880"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fr-FR" sz="2400" dirty="0" err="1"/>
              <a:t>Arrivées</a:t>
            </a:r>
            <a:r>
              <a:rPr lang="en-US" altLang="fr-FR" sz="2400" dirty="0"/>
              <a:t> et </a:t>
            </a:r>
            <a:r>
              <a:rPr lang="en-US" altLang="fr-FR" sz="2400" dirty="0" err="1"/>
              <a:t>départs</a:t>
            </a:r>
            <a:r>
              <a:rPr lang="en-US" altLang="fr-FR" sz="2400" dirty="0"/>
              <a:t> de </a:t>
            </a:r>
            <a:r>
              <a:rPr lang="en-US" altLang="fr-FR" sz="2400" dirty="0" err="1"/>
              <a:t>l</a:t>
            </a:r>
            <a:r>
              <a:rPr lang="en-US" altLang="en-US" sz="2400" dirty="0" err="1"/>
              <a:t>’</a:t>
            </a:r>
            <a:r>
              <a:rPr lang="en-US" altLang="fr-FR" sz="2400" dirty="0" err="1"/>
              <a:t>école</a:t>
            </a:r>
            <a:endParaRPr lang="en-US" altLang="fr-FR" sz="2400" dirty="0"/>
          </a:p>
          <a:p>
            <a:pPr marL="182880"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fr-FR" sz="2400" dirty="0" err="1"/>
              <a:t>Seuls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à</a:t>
            </a:r>
            <a:r>
              <a:rPr lang="en-US" altLang="fr-FR" sz="2400" dirty="0"/>
              <a:t> pied </a:t>
            </a:r>
            <a:r>
              <a:rPr lang="en-US" altLang="fr-FR" sz="2400" dirty="0" err="1"/>
              <a:t>ou</a:t>
            </a:r>
            <a:r>
              <a:rPr lang="en-US" altLang="fr-FR" sz="2400" dirty="0"/>
              <a:t> </a:t>
            </a:r>
            <a:r>
              <a:rPr lang="en-US" altLang="fr-FR" sz="2400" dirty="0" err="1"/>
              <a:t>en</a:t>
            </a:r>
            <a:r>
              <a:rPr lang="en-US" altLang="fr-FR" sz="2400" dirty="0"/>
              <a:t> </a:t>
            </a:r>
            <a:r>
              <a:rPr lang="en-US" altLang="fr-FR" sz="2400" dirty="0" err="1"/>
              <a:t>vélo</a:t>
            </a:r>
            <a:r>
              <a:rPr lang="en-US" altLang="fr-FR" sz="2400" dirty="0"/>
              <a:t> : gilet jaune, casque</a:t>
            </a:r>
          </a:p>
          <a:p>
            <a:pPr marL="182880"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fr-FR" sz="2400" dirty="0" err="1"/>
              <a:t>Anniversaires</a:t>
            </a:r>
            <a:r>
              <a:rPr lang="en-US" altLang="fr-FR" sz="2400" dirty="0"/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altLang="fr-FR" sz="24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fr-FR" sz="2400" dirty="0"/>
              <a:t>L’OGEC et </a:t>
            </a:r>
            <a:r>
              <a:rPr lang="en-US" altLang="fr-FR" sz="2400" dirty="0" err="1"/>
              <a:t>l’APEL</a:t>
            </a:r>
            <a:endParaRPr lang="en-US" alt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42D5EAF-EF74-359E-4641-DED80D768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62" y="779219"/>
            <a:ext cx="8762876" cy="633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fr-FR" dirty="0"/>
              <a:t>LE CE2 </a:t>
            </a:r>
            <a:br>
              <a:rPr lang="fr-FR" dirty="0"/>
            </a:b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17246-B792-2C18-1B59-21B788740467}"/>
              </a:ext>
            </a:extLst>
          </p:cNvPr>
          <p:cNvSpPr txBox="1"/>
          <p:nvPr/>
        </p:nvSpPr>
        <p:spPr>
          <a:xfrm>
            <a:off x="468312" y="1916832"/>
            <a:ext cx="8207375" cy="378565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b="1" dirty="0">
                <a:solidFill>
                  <a:schemeClr val="tx1"/>
                </a:solidFill>
                <a:latin typeface="+mn-lt"/>
              </a:rPr>
              <a:t>La langue française au </a:t>
            </a:r>
            <a:r>
              <a:rPr lang="en-US" altLang="fr-FR" b="1" dirty="0" err="1">
                <a:solidFill>
                  <a:schemeClr val="tx1"/>
                </a:solidFill>
                <a:latin typeface="+mn-lt"/>
              </a:rPr>
              <a:t>centre</a:t>
            </a:r>
            <a:r>
              <a:rPr lang="en-US" altLang="fr-FR" b="1" dirty="0">
                <a:solidFill>
                  <a:schemeClr val="tx1"/>
                </a:solidFill>
                <a:latin typeface="+mn-lt"/>
              </a:rPr>
              <a:t> !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Pratique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quotidienne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la lecture, 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l’écriture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du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langage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oral… dans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toutes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les matières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Etude de la langue :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orthographe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conjugaison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grammaire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vocabulaire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76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42D5EAF-EF74-359E-4641-DED80D768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62" y="779219"/>
            <a:ext cx="8762876" cy="633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fr-FR" dirty="0"/>
              <a:t>LE CE2 </a:t>
            </a:r>
            <a:br>
              <a:rPr lang="fr-FR" dirty="0"/>
            </a:b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17246-B792-2C18-1B59-21B788740467}"/>
              </a:ext>
            </a:extLst>
          </p:cNvPr>
          <p:cNvSpPr txBox="1"/>
          <p:nvPr/>
        </p:nvSpPr>
        <p:spPr>
          <a:xfrm>
            <a:off x="468313" y="1412875"/>
            <a:ext cx="8207375" cy="526297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b="1" dirty="0" err="1">
                <a:solidFill>
                  <a:schemeClr val="tx1"/>
                </a:solidFill>
                <a:latin typeface="+mn-lt"/>
              </a:rPr>
              <a:t>Maths</a:t>
            </a:r>
            <a:r>
              <a:rPr lang="en-US" altLang="fr-FR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Manipulation =&gt;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compréhension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Abstraction :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utilisation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nombres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plus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plus grands,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résolution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problèmes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complexes…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Automatisation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: techniques 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calcul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mental et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posé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…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Numération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calcul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mesures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géométrie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problèmes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fr-FR" dirty="0">
                <a:solidFill>
                  <a:schemeClr val="tx1"/>
                </a:solidFill>
                <a:latin typeface="+mn-lt"/>
              </a:rPr>
              <a:t>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façon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progressive,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chacun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à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son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rythme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!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9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42D5EAF-EF74-359E-4641-DED80D768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62" y="779219"/>
            <a:ext cx="8762876" cy="6336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fr-FR" dirty="0"/>
              <a:t>LE CE2 </a:t>
            </a:r>
            <a:br>
              <a:rPr lang="fr-FR" dirty="0"/>
            </a:b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17246-B792-2C18-1B59-21B788740467}"/>
              </a:ext>
            </a:extLst>
          </p:cNvPr>
          <p:cNvSpPr txBox="1"/>
          <p:nvPr/>
        </p:nvSpPr>
        <p:spPr>
          <a:xfrm>
            <a:off x="468312" y="1930782"/>
            <a:ext cx="8207375" cy="415498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Prise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compte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la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diversité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rythmes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’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acquisition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Développement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l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’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autonomie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apprendre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à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apprendre</a:t>
            </a: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Transversalité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apprentissages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projets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liant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fr-FR" dirty="0" err="1">
                <a:solidFill>
                  <a:schemeClr val="tx1"/>
                </a:solidFill>
                <a:latin typeface="+mn-lt"/>
              </a:rPr>
              <a:t>plusieurs</a:t>
            </a:r>
            <a:r>
              <a:rPr lang="en-US" altLang="fr-FR" dirty="0">
                <a:solidFill>
                  <a:schemeClr val="tx1"/>
                </a:solidFill>
                <a:latin typeface="+mn-lt"/>
              </a:rPr>
              <a:t> matières)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72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14318-57E2-9517-E0EB-665E65E0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69" y="321346"/>
            <a:ext cx="7989752" cy="854224"/>
          </a:xfrm>
        </p:spPr>
        <p:txBody>
          <a:bodyPr/>
          <a:lstStyle/>
          <a:p>
            <a:pPr>
              <a:defRPr/>
            </a:pPr>
            <a:r>
              <a:rPr lang="fr-FR" sz="4200" dirty="0"/>
              <a:t>Projet 2024-2025</a:t>
            </a:r>
          </a:p>
        </p:txBody>
      </p:sp>
      <p:pic>
        <p:nvPicPr>
          <p:cNvPr id="31746" name="Image 4" descr="L'école buissonnière - Paris (75000)">
            <a:extLst>
              <a:ext uri="{FF2B5EF4-FFF2-40B4-BE49-F238E27FC236}">
                <a16:creationId xmlns:a16="http://schemas.microsoft.com/office/drawing/2014/main" id="{20AC122C-8888-9A59-5331-F00458AD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925638"/>
            <a:ext cx="5273675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4">
            <a:extLst>
              <a:ext uri="{FF2B5EF4-FFF2-40B4-BE49-F238E27FC236}">
                <a16:creationId xmlns:a16="http://schemas.microsoft.com/office/drawing/2014/main" id="{6E42D47A-7D0C-FCE8-00FB-843A069D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54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fr-FR" altLang="fr-FR"/>
              <a:t>« Les </a:t>
            </a:r>
            <a:r>
              <a:rPr lang="fr-FR" altLang="fr-FR">
                <a:solidFill>
                  <a:srgbClr val="00B050"/>
                </a:solidFill>
              </a:rPr>
              <a:t>NA</a:t>
            </a:r>
            <a:r>
              <a:rPr lang="fr-FR" altLang="fr-FR"/>
              <a:t>ven</a:t>
            </a:r>
            <a:r>
              <a:rPr lang="fr-FR" altLang="fr-FR">
                <a:solidFill>
                  <a:srgbClr val="00B050"/>
                </a:solidFill>
              </a:rPr>
              <a:t>TUR</a:t>
            </a:r>
            <a:r>
              <a:rPr lang="fr-FR" altLang="fr-FR"/>
              <a:t>i</a:t>
            </a:r>
            <a:r>
              <a:rPr lang="fr-FR" altLang="fr-FR">
                <a:solidFill>
                  <a:srgbClr val="00B050"/>
                </a:solidFill>
              </a:rPr>
              <a:t>E</a:t>
            </a:r>
            <a:r>
              <a:rPr lang="fr-FR" altLang="fr-FR"/>
              <a:t>rs »</a:t>
            </a:r>
            <a:br>
              <a:rPr lang="fr-FR" altLang="fr-FR"/>
            </a:br>
            <a:r>
              <a:rPr lang="fr-FR" altLang="fr-FR"/>
              <a:t>Une </a:t>
            </a:r>
            <a:r>
              <a:rPr lang="fr-FR" altLang="fr-FR">
                <a:solidFill>
                  <a:srgbClr val="00B050"/>
                </a:solidFill>
              </a:rPr>
              <a:t>ANNEE</a:t>
            </a:r>
            <a:r>
              <a:rPr lang="fr-FR" altLang="fr-FR"/>
              <a:t> pleine de décou</a:t>
            </a:r>
            <a:r>
              <a:rPr lang="fr-FR" altLang="fr-FR">
                <a:solidFill>
                  <a:srgbClr val="00B050"/>
                </a:solidFill>
              </a:rPr>
              <a:t>VERTE</a:t>
            </a:r>
            <a:r>
              <a:rPr lang="fr-FR" altLang="fr-FR"/>
              <a:t>s</a:t>
            </a:r>
          </a:p>
        </p:txBody>
      </p:sp>
      <p:sp>
        <p:nvSpPr>
          <p:cNvPr id="31748" name="ZoneTexte 5">
            <a:extLst>
              <a:ext uri="{FF2B5EF4-FFF2-40B4-BE49-F238E27FC236}">
                <a16:creationId xmlns:a16="http://schemas.microsoft.com/office/drawing/2014/main" id="{D84342C5-1CB9-29BE-0B77-230F1CE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967335"/>
            <a:ext cx="2664296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</a:rPr>
              <a:t>Sorties, animations</a:t>
            </a:r>
          </a:p>
        </p:txBody>
      </p:sp>
      <p:sp>
        <p:nvSpPr>
          <p:cNvPr id="31749" name="ZoneTexte 6">
            <a:extLst>
              <a:ext uri="{FF2B5EF4-FFF2-40B4-BE49-F238E27FC236}">
                <a16:creationId xmlns:a16="http://schemas.microsoft.com/office/drawing/2014/main" id="{93B540CE-5E0E-7BD4-EE13-047A1CD9D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1450975"/>
            <a:ext cx="175895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</a:rPr>
              <a:t>Ecole dehors</a:t>
            </a:r>
          </a:p>
        </p:txBody>
      </p:sp>
      <p:sp>
        <p:nvSpPr>
          <p:cNvPr id="31750" name="ZoneTexte 7">
            <a:extLst>
              <a:ext uri="{FF2B5EF4-FFF2-40B4-BE49-F238E27FC236}">
                <a16:creationId xmlns:a16="http://schemas.microsoft.com/office/drawing/2014/main" id="{E973958E-00A7-1E68-E0FE-FC322DFA6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5901531"/>
            <a:ext cx="3197225" cy="3698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</a:rPr>
              <a:t>Végétalisation de l’école</a:t>
            </a:r>
          </a:p>
        </p:txBody>
      </p:sp>
      <p:sp>
        <p:nvSpPr>
          <p:cNvPr id="31751" name="ZoneTexte 15">
            <a:extLst>
              <a:ext uri="{FF2B5EF4-FFF2-40B4-BE49-F238E27FC236}">
                <a16:creationId xmlns:a16="http://schemas.microsoft.com/office/drawing/2014/main" id="{5F7C07C2-0FDA-0F14-FE15-069938F1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557" y="1318419"/>
            <a:ext cx="2160587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</a:rPr>
              <a:t>Environnement</a:t>
            </a:r>
          </a:p>
        </p:txBody>
      </p:sp>
    </p:spTree>
    <p:extLst>
      <p:ext uri="{BB962C8B-B14F-4D97-AF65-F5344CB8AC3E}">
        <p14:creationId xmlns:p14="http://schemas.microsoft.com/office/powerpoint/2010/main" val="349848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431B2-9CE8-28F4-166A-45FF6791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764704"/>
          </a:xfrm>
        </p:spPr>
        <p:txBody>
          <a:bodyPr/>
          <a:lstStyle/>
          <a:p>
            <a:pPr>
              <a:defRPr/>
            </a:pPr>
            <a:r>
              <a:rPr lang="fr-FR" dirty="0"/>
              <a:t>Une journée illustrée…</a:t>
            </a:r>
          </a:p>
        </p:txBody>
      </p:sp>
      <p:sp>
        <p:nvSpPr>
          <p:cNvPr id="23554" name="ZoneTexte 7">
            <a:extLst>
              <a:ext uri="{FF2B5EF4-FFF2-40B4-BE49-F238E27FC236}">
                <a16:creationId xmlns:a16="http://schemas.microsoft.com/office/drawing/2014/main" id="{BE304C22-1E17-47D2-1492-199DB81E6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104478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fr-FR" altLang="fr-FR" b="1" dirty="0"/>
              <a:t>EPS, EMC</a:t>
            </a:r>
          </a:p>
          <a:p>
            <a:pPr algn="ctr"/>
            <a:r>
              <a:rPr lang="fr-FR" altLang="fr-FR" b="1" dirty="0"/>
              <a:t>Apprendre en bougeant, en coopérant</a:t>
            </a:r>
          </a:p>
          <a:p>
            <a:pPr algn="ctr"/>
            <a:r>
              <a:rPr lang="fr-FR" altLang="fr-FR" b="1" dirty="0"/>
              <a:t> Apprendre à vivre ensemble</a:t>
            </a:r>
          </a:p>
        </p:txBody>
      </p:sp>
      <p:pic>
        <p:nvPicPr>
          <p:cNvPr id="23555" name="Image 3">
            <a:extLst>
              <a:ext uri="{FF2B5EF4-FFF2-40B4-BE49-F238E27FC236}">
                <a16:creationId xmlns:a16="http://schemas.microsoft.com/office/drawing/2014/main" id="{3021A6CF-C2BD-4248-652E-D8516F65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752475"/>
            <a:ext cx="39243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oneTexte 2">
            <a:extLst>
              <a:ext uri="{FF2B5EF4-FFF2-40B4-BE49-F238E27FC236}">
                <a16:creationId xmlns:a16="http://schemas.microsoft.com/office/drawing/2014/main" id="{6A5A6F4D-185F-36C7-035C-21ED6474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579688"/>
            <a:ext cx="45212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 dirty="0"/>
              <a:t>J’apprends à me connaître et à mieux connaître les autres.</a:t>
            </a:r>
          </a:p>
          <a:p>
            <a:endParaRPr lang="fr-FR" altLang="fr-FR" dirty="0"/>
          </a:p>
          <a:p>
            <a:r>
              <a:rPr lang="fr-FR" altLang="fr-FR" dirty="0"/>
              <a:t>J’exprime et je gère mes émotions.</a:t>
            </a:r>
          </a:p>
          <a:p>
            <a:endParaRPr lang="fr-FR" altLang="fr-FR" dirty="0"/>
          </a:p>
          <a:p>
            <a:r>
              <a:rPr lang="fr-FR" altLang="fr-FR" dirty="0"/>
              <a:t>Je communique, je coopère.</a:t>
            </a:r>
          </a:p>
          <a:p>
            <a:endParaRPr lang="fr-FR" altLang="fr-FR" dirty="0"/>
          </a:p>
          <a:p>
            <a:r>
              <a:rPr lang="fr-FR" altLang="fr-FR" dirty="0"/>
              <a:t>Je m’adapte.</a:t>
            </a:r>
          </a:p>
          <a:p>
            <a:endParaRPr lang="fr-FR" altLang="fr-FR" dirty="0"/>
          </a:p>
          <a:p>
            <a:r>
              <a:rPr lang="fr-FR" altLang="fr-FR" dirty="0"/>
              <a:t>Je résous des problèmes.</a:t>
            </a:r>
          </a:p>
          <a:p>
            <a:endParaRPr lang="fr-FR" altLang="fr-FR" dirty="0"/>
          </a:p>
          <a:p>
            <a:r>
              <a:rPr lang="fr-FR" altLang="fr-FR" dirty="0"/>
              <a:t>Je fais des choix.</a:t>
            </a:r>
          </a:p>
          <a:p>
            <a:endParaRPr lang="fr-FR" altLang="fr-FR" dirty="0"/>
          </a:p>
          <a:p>
            <a:r>
              <a:rPr lang="fr-FR" altLang="fr-FR" dirty="0"/>
              <a:t>J’ai mes propres opinions.</a:t>
            </a:r>
          </a:p>
          <a:p>
            <a:endParaRPr lang="fr-FR" alt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1EBC4-CDFB-DD0D-4705-60A1437B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59737"/>
            <a:ext cx="7772400" cy="1609725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PROGRAMME ATOLE</a:t>
            </a:r>
            <a:br>
              <a:rPr lang="fr-FR" dirty="0"/>
            </a:br>
            <a:r>
              <a:rPr lang="fr-FR" dirty="0"/>
              <a:t>(attentif à l’école)</a:t>
            </a:r>
          </a:p>
        </p:txBody>
      </p:sp>
      <p:pic>
        <p:nvPicPr>
          <p:cNvPr id="27650" name="Image 2">
            <a:extLst>
              <a:ext uri="{FF2B5EF4-FFF2-40B4-BE49-F238E27FC236}">
                <a16:creationId xmlns:a16="http://schemas.microsoft.com/office/drawing/2014/main" id="{2C7D5462-0FC4-DDC1-EB09-C413992B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01775"/>
            <a:ext cx="18811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3" descr="La gestion mentale pour comprendre les processus mentaux de l'apprenant">
            <a:extLst>
              <a:ext uri="{FF2B5EF4-FFF2-40B4-BE49-F238E27FC236}">
                <a16:creationId xmlns:a16="http://schemas.microsoft.com/office/drawing/2014/main" id="{84E6761C-A440-1299-0C26-DF83F9E6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941888"/>
            <a:ext cx="13668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4" descr="Quelle est cette petite voix dans ma tête? | UQAM">
            <a:extLst>
              <a:ext uri="{FF2B5EF4-FFF2-40B4-BE49-F238E27FC236}">
                <a16:creationId xmlns:a16="http://schemas.microsoft.com/office/drawing/2014/main" id="{20968518-1B75-CF03-7CDA-BB1B1274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6650"/>
            <a:ext cx="7175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5">
            <a:extLst>
              <a:ext uri="{FF2B5EF4-FFF2-40B4-BE49-F238E27FC236}">
                <a16:creationId xmlns:a16="http://schemas.microsoft.com/office/drawing/2014/main" id="{AD3A3ED6-0525-396E-871F-F9CF427B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524000"/>
            <a:ext cx="331787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6">
            <a:extLst>
              <a:ext uri="{FF2B5EF4-FFF2-40B4-BE49-F238E27FC236}">
                <a16:creationId xmlns:a16="http://schemas.microsoft.com/office/drawing/2014/main" id="{864E89C0-3B35-54FD-14BB-9C917E06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4708525"/>
            <a:ext cx="400843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ZoneTexte 7">
            <a:extLst>
              <a:ext uri="{FF2B5EF4-FFF2-40B4-BE49-F238E27FC236}">
                <a16:creationId xmlns:a16="http://schemas.microsoft.com/office/drawing/2014/main" id="{845A0F89-AEC8-1CD4-56B5-DBB5090D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319588"/>
            <a:ext cx="334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/>
              <a:t>Image mentale et petite voix</a:t>
            </a:r>
          </a:p>
        </p:txBody>
      </p:sp>
      <p:sp>
        <p:nvSpPr>
          <p:cNvPr id="27656" name="ZoneTexte 9">
            <a:extLst>
              <a:ext uri="{FF2B5EF4-FFF2-40B4-BE49-F238E27FC236}">
                <a16:creationId xmlns:a16="http://schemas.microsoft.com/office/drawing/2014/main" id="{134740C4-76F7-8E3E-886E-AC404316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4357688"/>
            <a:ext cx="2417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/>
              <a:t>Maximoi et Minimoi</a:t>
            </a:r>
          </a:p>
        </p:txBody>
      </p:sp>
      <p:sp>
        <p:nvSpPr>
          <p:cNvPr id="27657" name="ZoneTexte 10">
            <a:extLst>
              <a:ext uri="{FF2B5EF4-FFF2-40B4-BE49-F238E27FC236}">
                <a16:creationId xmlns:a16="http://schemas.microsoft.com/office/drawing/2014/main" id="{1D5FD704-88B3-8401-E891-B83D33C5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555750"/>
            <a:ext cx="288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fr-FR" altLang="fr-FR"/>
              <a:t>La poutre de l’attention Les 3 A de l’attention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D323-86AE-C414-A3FA-2733E4EF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311150"/>
            <a:ext cx="8690868" cy="525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200" dirty="0"/>
              <a:t>EMPLOI DU TEMPS</a:t>
            </a:r>
          </a:p>
        </p:txBody>
      </p:sp>
      <p:graphicFrame>
        <p:nvGraphicFramePr>
          <p:cNvPr id="29698" name="Objet 2">
            <a:extLst>
              <a:ext uri="{FF2B5EF4-FFF2-40B4-BE49-F238E27FC236}">
                <a16:creationId xmlns:a16="http://schemas.microsoft.com/office/drawing/2014/main" id="{C0B6446A-FDC3-BB1E-EFB6-194CEB396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" y="908050"/>
          <a:ext cx="90678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16217900" imgH="9271000" progId="Excel.Sheet.12">
                  <p:embed/>
                </p:oleObj>
              </mc:Choice>
              <mc:Fallback>
                <p:oleObj name="Feuille de calcul" r:id="rId2" imgW="16217900" imgH="9271000" progId="Excel.Sheet.12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908050"/>
                        <a:ext cx="9067800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ype de bois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{03103F45-7CE4-0F48-B977-7F011B72108B}tf10001070</Template>
  <TotalTime>104868</TotalTime>
  <Words>1048</Words>
  <Application>Microsoft Macintosh PowerPoint</Application>
  <PresentationFormat>Affichage à l'écran (4:3)</PresentationFormat>
  <Paragraphs>180</Paragraphs>
  <Slides>22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Bookman Old Style</vt:lpstr>
      <vt:lpstr>Arial</vt:lpstr>
      <vt:lpstr>Century Gothic</vt:lpstr>
      <vt:lpstr>Wingdings</vt:lpstr>
      <vt:lpstr>Times New Roman</vt:lpstr>
      <vt:lpstr>ＭＳ Ｐゴシック</vt:lpstr>
      <vt:lpstr>Rockwell Extra Bold</vt:lpstr>
      <vt:lpstr>Calibri</vt:lpstr>
      <vt:lpstr>MS Gothic</vt:lpstr>
      <vt:lpstr>Arial Unicode MS</vt:lpstr>
      <vt:lpstr>Mangal</vt:lpstr>
      <vt:lpstr>Type de bois</vt:lpstr>
      <vt:lpstr>Feuille de calcul Microsoft Excel</vt:lpstr>
      <vt:lpstr>Document Microsoft Word 97 - 2004</vt:lpstr>
      <vt:lpstr>REUNION  DE PARENTS</vt:lpstr>
      <vt:lpstr>LE CE2  </vt:lpstr>
      <vt:lpstr>LE CE2  </vt:lpstr>
      <vt:lpstr>LE CE2  </vt:lpstr>
      <vt:lpstr>LE CE2  </vt:lpstr>
      <vt:lpstr>Projet 2024-2025</vt:lpstr>
      <vt:lpstr>Une journée illustrée…</vt:lpstr>
      <vt:lpstr>PROGRAMME ATOLE (attentif à l’école)</vt:lpstr>
      <vt:lpstr>EMPLOI DU TEMPS</vt:lpstr>
      <vt:lpstr>PROJETS/ACTIVITÉS</vt:lpstr>
      <vt:lpstr>AIDE AUX ÉLÈVES</vt:lpstr>
      <vt:lpstr>AIDE AUX ÉLÈVES</vt:lpstr>
      <vt:lpstr>ORGANISATION DE LA CLASSE Evaluations et RDV</vt:lpstr>
      <vt:lpstr>ORGANISATION DE LA CLASSE Evaluations et RDV</vt:lpstr>
      <vt:lpstr>ORGANISATION DE LA CLASSE Matériel</vt:lpstr>
      <vt:lpstr>DEVOIRS</vt:lpstr>
      <vt:lpstr>Partenariat école/famille :  Des liens pour une éducation conjointe</vt:lpstr>
      <vt:lpstr>Comment accompagner votre enfant  dans ses apprentissages…</vt:lpstr>
      <vt:lpstr>Comment accompagner votre enfant  dans ses apprentissages…</vt:lpstr>
      <vt:lpstr>Présentation PowerPoint</vt:lpstr>
      <vt:lpstr>PASTORALE</vt:lpstr>
      <vt:lpstr>INFOS PRATIQUES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RENTREE Ordre du jour</dc:title>
  <dc:creator>Céline ARCHAMBAUD</dc:creator>
  <cp:lastModifiedBy>céline archambaud</cp:lastModifiedBy>
  <cp:revision>878</cp:revision>
  <cp:lastPrinted>2024-09-17T14:12:59Z</cp:lastPrinted>
  <dcterms:created xsi:type="dcterms:W3CDTF">2006-07-15T13:30:54Z</dcterms:created>
  <dcterms:modified xsi:type="dcterms:W3CDTF">2024-09-27T08:07:07Z</dcterms:modified>
</cp:coreProperties>
</file>