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93" r:id="rId10"/>
    <p:sldId id="265" r:id="rId11"/>
    <p:sldId id="288" r:id="rId12"/>
    <p:sldId id="269" r:id="rId13"/>
    <p:sldId id="270" r:id="rId14"/>
    <p:sldId id="289" r:id="rId15"/>
    <p:sldId id="290" r:id="rId16"/>
    <p:sldId id="29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283" r:id="rId28"/>
    <p:sldId id="282" r:id="rId29"/>
    <p:sldId id="285" r:id="rId30"/>
    <p:sldId id="286" r:id="rId31"/>
    <p:sldId id="287" r:id="rId32"/>
  </p:sldIdLst>
  <p:sldSz cx="9144000" cy="6858000" type="screen4x3"/>
  <p:notesSz cx="6858000" cy="9144000"/>
  <p:embeddedFontLst>
    <p:embeddedFont>
      <p:font typeface="ADLaM Display" panose="02010000000000000000" pitchFamily="2" charset="0"/>
      <p:regular r:id="rId34"/>
    </p:embeddedFont>
    <p:embeddedFont>
      <p:font typeface="Gill Sans" panose="020B0604020202020204" charset="0"/>
      <p:regular r:id="rId35"/>
      <p:bold r:id="rId36"/>
    </p:embeddedFont>
    <p:embeddedFont>
      <p:font typeface="Noto Sans" panose="020B0502040504020204" pitchFamily="34" charset="0"/>
      <p:regular r:id="rId37"/>
      <p:bold r:id="rId38"/>
      <p:italic r:id="rId39"/>
      <p:boldItalic r:id="rId40"/>
    </p:embeddedFont>
    <p:embeddedFont>
      <p:font typeface="Times" panose="02020603050405020304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7j/8kiFpM2bcJa6SeulMKGZyb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78" autoAdjust="0"/>
  </p:normalViewPr>
  <p:slideViewPr>
    <p:cSldViewPr snapToGrid="0">
      <p:cViewPr varScale="1">
        <p:scale>
          <a:sx n="86" d="100"/>
          <a:sy n="86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6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6025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8985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6f5db4ae3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16f5db4ae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:notes"/>
          <p:cNvSpPr txBox="1"/>
          <p:nvPr/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6025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r>
              <a:rPr lang="fr-FR" dirty="0"/>
              <a:t>Les missions de l’OGEC:</a:t>
            </a:r>
            <a:endParaRPr lang="fr-FR" sz="1200" i="0" dirty="0">
              <a:solidFill>
                <a:srgbClr val="424242"/>
              </a:solidFill>
              <a:effectLst/>
            </a:endParaRPr>
          </a:p>
          <a:p>
            <a:pPr marL="0" indent="0">
              <a:buNone/>
            </a:pPr>
            <a:r>
              <a:rPr lang="fr-FR" sz="1200" i="0" dirty="0">
                <a:solidFill>
                  <a:srgbClr val="424242"/>
                </a:solidFill>
                <a:effectLst/>
              </a:rPr>
              <a:t>L'</a:t>
            </a:r>
            <a:r>
              <a:rPr lang="fr-FR" sz="1200" i="0" dirty="0" err="1">
                <a:solidFill>
                  <a:srgbClr val="424242"/>
                </a:solidFill>
                <a:effectLst/>
              </a:rPr>
              <a:t>Ogec</a:t>
            </a:r>
            <a:r>
              <a:rPr lang="fr-FR" sz="1200" i="0" dirty="0">
                <a:solidFill>
                  <a:srgbClr val="424242"/>
                </a:solidFill>
                <a:effectLst/>
              </a:rPr>
              <a:t> est l'association-support d'une école catholique. </a:t>
            </a:r>
          </a:p>
          <a:p>
            <a:pPr marL="0" indent="0">
              <a:buNone/>
            </a:pPr>
            <a:r>
              <a:rPr lang="fr-FR" sz="1200" i="0" dirty="0">
                <a:solidFill>
                  <a:srgbClr val="424242"/>
                </a:solidFill>
                <a:effectLst/>
              </a:rPr>
              <a:t>Elle donne les moyens humains, financiers et matériels de servir le projet éducatif porté par la communauté éducative autour du chef d'établissement.</a:t>
            </a:r>
          </a:p>
          <a:p>
            <a:pPr marL="0" indent="0">
              <a:buNone/>
            </a:pPr>
            <a:r>
              <a:rPr lang="fr-FR" sz="1200" b="0" i="0" dirty="0">
                <a:solidFill>
                  <a:srgbClr val="424242"/>
                </a:solidFill>
                <a:effectLst/>
              </a:rPr>
              <a:t>Il s'agit de l'association qui gère et représente juridiquement un établissement catholique d'enseignement sous contrat avec l'État.</a:t>
            </a:r>
          </a:p>
          <a:p>
            <a:pPr marL="0" indent="0" algn="just">
              <a:buNone/>
            </a:pPr>
            <a:r>
              <a:rPr lang="fr-FR" sz="1200" b="1" i="0" dirty="0">
                <a:solidFill>
                  <a:srgbClr val="424242"/>
                </a:solidFill>
                <a:effectLst/>
              </a:rPr>
              <a:t>Toute personne </a:t>
            </a:r>
            <a:r>
              <a:rPr lang="fr-FR" sz="1200" b="0" i="0" dirty="0">
                <a:solidFill>
                  <a:srgbClr val="424242"/>
                </a:solidFill>
                <a:effectLst/>
              </a:rPr>
              <a:t>qui veut œuvrer bénévolement au service de l’Enseignement catholique et qui manifeste un intérêt pour la gestion peut être membre </a:t>
            </a:r>
            <a:r>
              <a:rPr lang="fr-FR" sz="1200" dirty="0">
                <a:solidFill>
                  <a:srgbClr val="424242"/>
                </a:solidFill>
              </a:rPr>
              <a:t>O</a:t>
            </a:r>
            <a:r>
              <a:rPr lang="fr-FR" sz="1200" b="0" i="0" dirty="0">
                <a:solidFill>
                  <a:srgbClr val="424242"/>
                </a:solidFill>
                <a:effectLst/>
              </a:rPr>
              <a:t>GEC. Des compétences en la matière lui seront très utiles mais ne sont pas une nécessité en soi.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 dirty="0"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5b644fd104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15b644fd10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66d18e1b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" name="Google Shape;340;g166d18e1b64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166d18e1b64_0_1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7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6025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358" name="Google Shape;3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66d18e1b6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0" name="Google Shape;390;g166d18e1b64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166d18e1b64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6a08d88c7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" name="Google Shape;398;g16a08d88c72_0_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16a08d88c72_0_6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4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6025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r>
              <a:rPr lang="fr-FR" dirty="0"/>
              <a:t>Choix d’une hausse limitée pour cette année, qui ne couvre pas la totalité des hausse de cotisation UDOGEC</a:t>
            </a:r>
            <a:endParaRPr dirty="0"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a08d88c72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g16a08d88c72_0_0:notes"/>
          <p:cNvSpPr txBox="1"/>
          <p:nvPr/>
        </p:nvSpPr>
        <p:spPr>
          <a:xfrm>
            <a:off x="1143000" y="685800"/>
            <a:ext cx="4570500" cy="342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6a08d88c72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59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142" name="Google Shape;142;g16a08d88c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a08d88c72_0_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16a08d88c72_0_11:notes"/>
          <p:cNvSpPr txBox="1"/>
          <p:nvPr/>
        </p:nvSpPr>
        <p:spPr>
          <a:xfrm>
            <a:off x="1143000" y="685800"/>
            <a:ext cx="4570500" cy="342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6a08d88c72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59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152" name="Google Shape;152;g16a08d88c7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a08d88c72_0_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g16a08d88c72_0_19:notes"/>
          <p:cNvSpPr txBox="1"/>
          <p:nvPr/>
        </p:nvSpPr>
        <p:spPr>
          <a:xfrm>
            <a:off x="1143000" y="685800"/>
            <a:ext cx="4570500" cy="342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6a08d88c72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59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162" name="Google Shape;162;g16a08d88c7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6025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aa5eee57e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14aa5eee57e_0_0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4aa5eee57e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59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191" name="Google Shape;191;g14aa5eee5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6C673399-7A27-38A6-08CD-2E5960862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aa5eee57e_0_0:notes">
            <a:extLst>
              <a:ext uri="{FF2B5EF4-FFF2-40B4-BE49-F238E27FC236}">
                <a16:creationId xmlns:a16="http://schemas.microsoft.com/office/drawing/2014/main" id="{C5603B49-8847-3298-1409-4CCA843CA2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14aa5eee57e_0_0:notes">
            <a:extLst>
              <a:ext uri="{FF2B5EF4-FFF2-40B4-BE49-F238E27FC236}">
                <a16:creationId xmlns:a16="http://schemas.microsoft.com/office/drawing/2014/main" id="{0BEAC905-084D-D3F8-7AA1-D6F99A8946F8}"/>
              </a:ext>
            </a:extLst>
          </p:cNvPr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4aa5eee57e_0_0:notes">
            <a:extLst>
              <a:ext uri="{FF2B5EF4-FFF2-40B4-BE49-F238E27FC236}">
                <a16:creationId xmlns:a16="http://schemas.microsoft.com/office/drawing/2014/main" id="{C8AF4626-C2FF-AA5E-8A6F-2BE8DF54D7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59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endParaRPr/>
          </a:p>
        </p:txBody>
      </p:sp>
      <p:sp>
        <p:nvSpPr>
          <p:cNvPr id="191" name="Google Shape;191;g14aa5eee57e_0_0:notes">
            <a:extLst>
              <a:ext uri="{FF2B5EF4-FFF2-40B4-BE49-F238E27FC236}">
                <a16:creationId xmlns:a16="http://schemas.microsoft.com/office/drawing/2014/main" id="{351D8A01-C5C1-79F4-85A4-29F9E56EAA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896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173163" y="1211263"/>
            <a:ext cx="7767637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1"/>
          </p:nvPr>
        </p:nvSpPr>
        <p:spPr>
          <a:xfrm rot="5400000">
            <a:off x="2759869" y="48419"/>
            <a:ext cx="3632200" cy="798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/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dt" idx="10"/>
          </p:nvPr>
        </p:nvSpPr>
        <p:spPr>
          <a:xfrm>
            <a:off x="6745288" y="5956300"/>
            <a:ext cx="94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5922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/>
        </p:nvSpPr>
        <p:spPr>
          <a:xfrm>
            <a:off x="447675" y="3086100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8"/>
          <p:cNvSpPr txBox="1"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/>
        </p:nvSpPr>
        <p:spPr>
          <a:xfrm>
            <a:off x="452438" y="5141913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/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80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C808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1"/>
          </p:nvPr>
        </p:nvSpPr>
        <p:spPr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8" name="Google Shape;18;p15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5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>
                <a:solidFill>
                  <a:schemeClr val="dk1"/>
                </a:solidFill>
              </a:rPr>
              <a:t>ASSEMBLÉE GÉNÉRALE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dirty="0">
                <a:solidFill>
                  <a:schemeClr val="dk1"/>
                </a:solidFill>
              </a:rPr>
              <a:t>JEUDI 11 DECEMBRE 2025</a:t>
            </a:r>
            <a:endParaRPr dirty="0"/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848" y="2225820"/>
            <a:ext cx="3273425" cy="27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 descr="Une image contenant texte, clipar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9634" y="3284538"/>
            <a:ext cx="18954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/>
        </p:nvSpPr>
        <p:spPr>
          <a:xfrm rot="-1099393">
            <a:off x="3287498" y="2224845"/>
            <a:ext cx="2821769" cy="50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ill Sans"/>
              </a:rPr>
              <a:t>Jus de Pomme </a:t>
            </a:r>
            <a:endParaRPr sz="2100" b="0" i="0" u="none" strike="noStrike" cap="none" dirty="0">
              <a:solidFill>
                <a:schemeClr val="accent3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Gill Sans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6157318" y="3395237"/>
            <a:ext cx="271278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dirty="0">
                <a:solidFill>
                  <a:schemeClr val="accent3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Nouveauté : vente de pommes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fr-FR" sz="1800" dirty="0">
              <a:solidFill>
                <a:schemeClr val="accent3">
                  <a:lumMod val="7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fr-FR" sz="1800" dirty="0">
              <a:solidFill>
                <a:schemeClr val="accent3">
                  <a:lumMod val="7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dirty="0">
                <a:solidFill>
                  <a:schemeClr val="accent3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2000</a:t>
            </a:r>
            <a:r>
              <a:rPr lang="fr-FR" sz="1800" i="0" u="none" strike="noStrike" cap="none" dirty="0">
                <a:solidFill>
                  <a:schemeClr val="accent3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Litres embouteillés en moins de 2h !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fr-FR" sz="1800" dirty="0">
              <a:solidFill>
                <a:schemeClr val="accent3">
                  <a:lumMod val="7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i="0" u="none" strike="noStrike" cap="none" dirty="0">
                <a:solidFill>
                  <a:schemeClr val="accent3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410 Kg de pommes vendues</a:t>
            </a:r>
            <a:endParaRPr sz="1800" i="0" u="none" strike="noStrike" cap="none" dirty="0">
              <a:solidFill>
                <a:schemeClr val="accent3">
                  <a:lumMod val="7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6" name="Google Shape;216;p6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468313" y="549275"/>
            <a:ext cx="7772400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dirty="0"/>
              <a:t>Rapport d’activités 2024 – 2025</a:t>
            </a:r>
            <a:br>
              <a:rPr lang="fr-FR" dirty="0"/>
            </a:br>
            <a:r>
              <a:rPr lang="fr-FR" dirty="0"/>
              <a:t>Octobre 2023 : </a:t>
            </a:r>
            <a:r>
              <a:rPr lang="fr-FR" sz="2800" dirty="0">
                <a:latin typeface="Gill Sans"/>
                <a:ea typeface="Gill Sans"/>
                <a:cs typeface="Gill Sans"/>
                <a:sym typeface="Gill Sans"/>
              </a:rPr>
              <a:t>Jus de Pomme 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F8E2BF-81A8-735C-17DE-8692AC09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6" y="1819067"/>
            <a:ext cx="5756282" cy="50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D64FDDD-0DD3-6665-0007-80CE3D4A0F08}"/>
              </a:ext>
            </a:extLst>
          </p:cNvPr>
          <p:cNvSpPr txBox="1"/>
          <p:nvPr/>
        </p:nvSpPr>
        <p:spPr>
          <a:xfrm rot="20167202">
            <a:off x="6789072" y="2306460"/>
            <a:ext cx="144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Convivialité</a:t>
            </a:r>
          </a:p>
          <a:p>
            <a:r>
              <a:rPr lang="fr-FR" sz="1600" dirty="0">
                <a:solidFill>
                  <a:srgbClr val="7030A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 </a:t>
            </a:r>
          </a:p>
          <a:p>
            <a:endParaRPr lang="fr-FR" sz="1600" dirty="0">
              <a:solidFill>
                <a:srgbClr val="7030A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06F8F9-333E-3CDC-F2B4-02E2C40C3CA3}"/>
              </a:ext>
            </a:extLst>
          </p:cNvPr>
          <p:cNvSpPr txBox="1"/>
          <p:nvPr/>
        </p:nvSpPr>
        <p:spPr>
          <a:xfrm rot="20691179">
            <a:off x="6466429" y="2393212"/>
            <a:ext cx="330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 chiffres et photos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B2851-4872-8A69-7400-CC59B207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d’activités  2024 - 2025</a:t>
            </a:r>
            <a:br>
              <a:rPr lang="fr-FR" dirty="0"/>
            </a:br>
            <a:r>
              <a:rPr lang="fr-FR" sz="2800" dirty="0"/>
              <a:t>Décembre 2024: Portes ouvertes et Fête de Noël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B3E9BD-0319-AFF5-37A7-38A31286A69E}"/>
              </a:ext>
            </a:extLst>
          </p:cNvPr>
          <p:cNvSpPr txBox="1"/>
          <p:nvPr/>
        </p:nvSpPr>
        <p:spPr>
          <a:xfrm>
            <a:off x="3623188" y="1961821"/>
            <a:ext cx="2063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2éme édition !!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Vin chaud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Photos du père Noël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Chants des enfants!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Concert 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A19AFB-2BC6-9CA8-EEB7-84FC081B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7" y="4281442"/>
            <a:ext cx="3406060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D150FA-8E68-8926-F74F-977EDAF3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" y="1868252"/>
            <a:ext cx="3378196" cy="25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AC675CC2-DB6F-AAAE-453D-9874CEA4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2" y="4404360"/>
            <a:ext cx="3271520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BC313870-22DC-3CF1-050B-4EE2B16C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45" y="1868252"/>
            <a:ext cx="3051380" cy="22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637B3F97-C6DC-8FA9-3C7A-913C1388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40" y="4719574"/>
            <a:ext cx="1587311" cy="21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515688-4E5F-2DC6-F643-F2886AAA11FF}"/>
              </a:ext>
            </a:extLst>
          </p:cNvPr>
          <p:cNvSpPr txBox="1"/>
          <p:nvPr/>
        </p:nvSpPr>
        <p:spPr>
          <a:xfrm rot="20691179">
            <a:off x="4949864" y="934273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  <p:extLst>
      <p:ext uri="{BB962C8B-B14F-4D97-AF65-F5344CB8AC3E}">
        <p14:creationId xmlns:p14="http://schemas.microsoft.com/office/powerpoint/2010/main" val="63605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Rapport d’activités  2024 – 2025 </a:t>
            </a:r>
            <a:br>
              <a:rPr lang="fr-FR" dirty="0"/>
            </a:br>
            <a:r>
              <a:rPr lang="fr-FR" dirty="0"/>
              <a:t>Avril : Gâteaux Saint Michel</a:t>
            </a:r>
            <a:endParaRPr dirty="0"/>
          </a:p>
        </p:txBody>
      </p:sp>
      <p:pic>
        <p:nvPicPr>
          <p:cNvPr id="254" name="Google Shape;254;p9" descr="Une image contenant texte, intérieur&#10;&#10;Description générée automatiquement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56" y="1894078"/>
            <a:ext cx="3298004" cy="439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 descr="Une image contenant texte, intérieur, plafond, mur&#10;&#10;Description générée automatiquement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33"/>
          <a:stretch/>
        </p:blipFill>
        <p:spPr>
          <a:xfrm>
            <a:off x="3933025" y="1894074"/>
            <a:ext cx="4741151" cy="264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 descr="Une image contenant texte, intérieur&#10;&#10;Description générée automatiquement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14" t="19172"/>
          <a:stretch/>
        </p:blipFill>
        <p:spPr>
          <a:xfrm>
            <a:off x="5932950" y="4328025"/>
            <a:ext cx="2741224" cy="252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 txBox="1"/>
          <p:nvPr/>
        </p:nvSpPr>
        <p:spPr>
          <a:xfrm>
            <a:off x="3660305" y="4781317"/>
            <a:ext cx="23835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ill Sans"/>
              </a:rPr>
              <a:t>696 boites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fr-FR" sz="2400" b="1" dirty="0">
              <a:solidFill>
                <a:srgbClr val="00B0F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ill Sans"/>
              </a:rPr>
              <a:t>En baisse stable</a:t>
            </a:r>
            <a:endParaRPr sz="2400" b="1" i="0" u="none" strike="noStrike" cap="none" dirty="0">
              <a:solidFill>
                <a:srgbClr val="00B0F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Gill Sans"/>
            </a:endParaRPr>
          </a:p>
        </p:txBody>
      </p:sp>
      <p:pic>
        <p:nvPicPr>
          <p:cNvPr id="258" name="Google Shape;258;p9" descr="Une image contenant texte, clipart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D2EF56-01A8-6132-015C-2655DCE8098A}"/>
              </a:ext>
            </a:extLst>
          </p:cNvPr>
          <p:cNvSpPr txBox="1"/>
          <p:nvPr/>
        </p:nvSpPr>
        <p:spPr>
          <a:xfrm rot="20691179">
            <a:off x="4696936" y="1187336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Rapport d’activités 2024 – 2025 </a:t>
            </a:r>
            <a:br>
              <a:rPr lang="fr-FR" dirty="0"/>
            </a:br>
            <a:r>
              <a:rPr lang="fr-FR" dirty="0"/>
              <a:t>Juin : Kermesse! </a:t>
            </a:r>
            <a:endParaRPr dirty="0"/>
          </a:p>
        </p:txBody>
      </p:sp>
      <p:pic>
        <p:nvPicPr>
          <p:cNvPr id="268" name="Google Shape;268;p10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4893660-A31A-56DA-0252-91C0087766D0}"/>
              </a:ext>
            </a:extLst>
          </p:cNvPr>
          <p:cNvSpPr txBox="1"/>
          <p:nvPr/>
        </p:nvSpPr>
        <p:spPr>
          <a:xfrm>
            <a:off x="3540335" y="2067348"/>
            <a:ext cx="2063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Le Char !</a:t>
            </a:r>
          </a:p>
          <a:p>
            <a:pPr algn="ctr"/>
            <a:endParaRPr lang="fr-FR" sz="1600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  <a:p>
            <a:pPr algn="ctr"/>
            <a:r>
              <a:rPr lang="fr-FR" sz="16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A la découverte des continents !  </a:t>
            </a:r>
          </a:p>
          <a:p>
            <a:pPr algn="ctr"/>
            <a:endParaRPr lang="fr-FR" sz="1600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pic>
        <p:nvPicPr>
          <p:cNvPr id="5" name="Image 4" descr="Une image contenant bâtiment, plein air, sol, roue&#10;&#10;Description générée automatiquement">
            <a:extLst>
              <a:ext uri="{FF2B5EF4-FFF2-40B4-BE49-F238E27FC236}">
                <a16:creationId xmlns:a16="http://schemas.microsoft.com/office/drawing/2014/main" id="{342F2142-A560-BE6E-7A0B-6C994497A4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52" y="4479360"/>
            <a:ext cx="2971520" cy="2228640"/>
          </a:xfrm>
          <a:prstGeom prst="rect">
            <a:avLst/>
          </a:prstGeom>
        </p:spPr>
      </p:pic>
      <p:pic>
        <p:nvPicPr>
          <p:cNvPr id="9" name="Image 8" descr="Une image contenant bâtiment, plein air, sol, magasin&#10;&#10;Description générée automatiquement">
            <a:extLst>
              <a:ext uri="{FF2B5EF4-FFF2-40B4-BE49-F238E27FC236}">
                <a16:creationId xmlns:a16="http://schemas.microsoft.com/office/drawing/2014/main" id="{E9347C28-193E-28EC-9014-D1520300D4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52" y="1920063"/>
            <a:ext cx="2971520" cy="2228640"/>
          </a:xfrm>
          <a:prstGeom prst="rect">
            <a:avLst/>
          </a:prstGeom>
        </p:spPr>
      </p:pic>
      <p:pic>
        <p:nvPicPr>
          <p:cNvPr id="13" name="Image 12" descr="Une image contenant texte, ciel, plein air, nuage&#10;&#10;Description générée automatiquement">
            <a:extLst>
              <a:ext uri="{FF2B5EF4-FFF2-40B4-BE49-F238E27FC236}">
                <a16:creationId xmlns:a16="http://schemas.microsoft.com/office/drawing/2014/main" id="{5E337A4D-7FAA-7A79-5957-18EFF8AAC9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09004" y="3916260"/>
            <a:ext cx="3190560" cy="2392920"/>
          </a:xfrm>
          <a:prstGeom prst="rect">
            <a:avLst/>
          </a:prstGeom>
        </p:spPr>
      </p:pic>
      <p:pic>
        <p:nvPicPr>
          <p:cNvPr id="16" name="Image 15" descr="Une image contenant ciel, plein air, chaussures, habits&#10;&#10;Description générée automatiquement">
            <a:extLst>
              <a:ext uri="{FF2B5EF4-FFF2-40B4-BE49-F238E27FC236}">
                <a16:creationId xmlns:a16="http://schemas.microsoft.com/office/drawing/2014/main" id="{767B4CE9-30A2-39D9-3068-755C071B8D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224" y="1897378"/>
            <a:ext cx="3308776" cy="24815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8DF7B3-DF3F-5EB6-2E5C-C0833EA66FD0}"/>
              </a:ext>
            </a:extLst>
          </p:cNvPr>
          <p:cNvSpPr txBox="1"/>
          <p:nvPr/>
        </p:nvSpPr>
        <p:spPr>
          <a:xfrm rot="20691179">
            <a:off x="4087764" y="1234923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Rapport d’activités   2024 – 2025 </a:t>
            </a:r>
            <a:br>
              <a:rPr lang="fr-FR" dirty="0"/>
            </a:br>
            <a:r>
              <a:rPr lang="fr-FR" dirty="0"/>
              <a:t>Juin : Kermesse! </a:t>
            </a:r>
            <a:endParaRPr dirty="0"/>
          </a:p>
        </p:txBody>
      </p:sp>
      <p:pic>
        <p:nvPicPr>
          <p:cNvPr id="277" name="Google Shape;277;p11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477146-81C2-776D-F51F-EE8A0A82689D}"/>
              </a:ext>
            </a:extLst>
          </p:cNvPr>
          <p:cNvSpPr txBox="1"/>
          <p:nvPr/>
        </p:nvSpPr>
        <p:spPr>
          <a:xfrm>
            <a:off x="3467477" y="2067348"/>
            <a:ext cx="2535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Jour J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Les musiques du </a:t>
            </a:r>
            <a:r>
              <a:rPr lang="fr-FR" sz="2000" dirty="0" err="1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mobde</a:t>
            </a:r>
            <a:r>
              <a:rPr lang="fr-FR" sz="20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!</a:t>
            </a:r>
          </a:p>
          <a:p>
            <a:pPr algn="ctr"/>
            <a:endParaRPr lang="fr-FR" sz="2000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pic>
        <p:nvPicPr>
          <p:cNvPr id="5" name="Image 4" descr="Une image contenant habits, personne, plein air, Visage humain&#10;&#10;Description générée automatiquement">
            <a:extLst>
              <a:ext uri="{FF2B5EF4-FFF2-40B4-BE49-F238E27FC236}">
                <a16:creationId xmlns:a16="http://schemas.microsoft.com/office/drawing/2014/main" id="{0EE994B3-3D34-E80D-E90A-95C0A9C515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0403" y="2509972"/>
            <a:ext cx="3540973" cy="2655730"/>
          </a:xfrm>
          <a:prstGeom prst="rect">
            <a:avLst/>
          </a:prstGeom>
        </p:spPr>
      </p:pic>
      <p:pic>
        <p:nvPicPr>
          <p:cNvPr id="8" name="Image 7" descr="Une image contenant plein air, ciel, chaussures, habits&#10;&#10;Description générée automatiquement">
            <a:extLst>
              <a:ext uri="{FF2B5EF4-FFF2-40B4-BE49-F238E27FC236}">
                <a16:creationId xmlns:a16="http://schemas.microsoft.com/office/drawing/2014/main" id="{ED00867C-A3C1-E619-DDBB-E554411AB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88" y="1965959"/>
            <a:ext cx="3109492" cy="1610361"/>
          </a:xfrm>
          <a:prstGeom prst="rect">
            <a:avLst/>
          </a:prstGeom>
        </p:spPr>
      </p:pic>
      <p:pic>
        <p:nvPicPr>
          <p:cNvPr id="12" name="Image 11" descr="Une image contenant plein air, ciel, personne, habits&#10;&#10;Description générée automatiquement">
            <a:extLst>
              <a:ext uri="{FF2B5EF4-FFF2-40B4-BE49-F238E27FC236}">
                <a16:creationId xmlns:a16="http://schemas.microsoft.com/office/drawing/2014/main" id="{D8002BB9-6EA4-3340-823E-B2D103D177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45" y="4253579"/>
            <a:ext cx="4521875" cy="24870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03AB09-4316-76C9-40B8-B83A31F35124}"/>
              </a:ext>
            </a:extLst>
          </p:cNvPr>
          <p:cNvSpPr txBox="1"/>
          <p:nvPr/>
        </p:nvSpPr>
        <p:spPr>
          <a:xfrm rot="20691179">
            <a:off x="3668614" y="1316575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  <p:extLst>
      <p:ext uri="{BB962C8B-B14F-4D97-AF65-F5344CB8AC3E}">
        <p14:creationId xmlns:p14="http://schemas.microsoft.com/office/powerpoint/2010/main" val="124656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D2D06-1DF2-2F2C-EFED-4D9EE640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d’activités   2024 – 2025 </a:t>
            </a:r>
            <a:br>
              <a:rPr lang="fr-FR" dirty="0"/>
            </a:br>
            <a:r>
              <a:rPr lang="fr-FR" dirty="0"/>
              <a:t>Juin : Kermesse!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546F17-E6ED-E3F8-899F-944B83232587}"/>
              </a:ext>
            </a:extLst>
          </p:cNvPr>
          <p:cNvSpPr txBox="1"/>
          <p:nvPr/>
        </p:nvSpPr>
        <p:spPr>
          <a:xfrm>
            <a:off x="4740998" y="5013841"/>
            <a:ext cx="4146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Merci aux associations venues danser, défiler, animer !</a:t>
            </a:r>
          </a:p>
          <a:p>
            <a:pPr algn="ctr"/>
            <a:endParaRPr lang="fr-FR" sz="2000" b="1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  <a:p>
            <a:pPr algn="ctr"/>
            <a:r>
              <a:rPr lang="fr-FR" sz="2000" b="1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Avis de recherche pour 2026 !!</a:t>
            </a:r>
          </a:p>
          <a:p>
            <a:pPr algn="ctr"/>
            <a:endParaRPr lang="fr-FR" sz="2000" b="1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pic>
        <p:nvPicPr>
          <p:cNvPr id="4" name="Image 3" descr="Une image contenant habits, table, texte, nappe de table&#10;&#10;Description générée automatiquement">
            <a:extLst>
              <a:ext uri="{FF2B5EF4-FFF2-40B4-BE49-F238E27FC236}">
                <a16:creationId xmlns:a16="http://schemas.microsoft.com/office/drawing/2014/main" id="{17ADC5ED-2437-E6C7-CB2A-BBB9DD89C1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9114"/>
            <a:ext cx="4278515" cy="3208886"/>
          </a:xfrm>
          <a:prstGeom prst="rect">
            <a:avLst/>
          </a:prstGeom>
        </p:spPr>
      </p:pic>
      <p:pic>
        <p:nvPicPr>
          <p:cNvPr id="8" name="Image 7" descr="Une image contenant plein air, habits, arbre, homme&#10;&#10;Description générée automatiquement">
            <a:extLst>
              <a:ext uri="{FF2B5EF4-FFF2-40B4-BE49-F238E27FC236}">
                <a16:creationId xmlns:a16="http://schemas.microsoft.com/office/drawing/2014/main" id="{4C714286-617A-EAE0-C535-CD2C2F6F62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857" y="1556657"/>
            <a:ext cx="4278515" cy="32088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47B369F-CC7F-60AD-ABE6-FA771AEE2413}"/>
              </a:ext>
            </a:extLst>
          </p:cNvPr>
          <p:cNvSpPr txBox="1"/>
          <p:nvPr/>
        </p:nvSpPr>
        <p:spPr>
          <a:xfrm rot="20691179">
            <a:off x="1268260" y="2545178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  <p:extLst>
      <p:ext uri="{BB962C8B-B14F-4D97-AF65-F5344CB8AC3E}">
        <p14:creationId xmlns:p14="http://schemas.microsoft.com/office/powerpoint/2010/main" val="257145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DF2A8-231D-06BE-22F0-1411F0B5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d’activités   2024 – 2025 </a:t>
            </a:r>
            <a:br>
              <a:rPr lang="fr-FR" dirty="0"/>
            </a:br>
            <a:r>
              <a:rPr lang="fr-FR" dirty="0"/>
              <a:t>Juin : Kermesse! </a:t>
            </a:r>
          </a:p>
        </p:txBody>
      </p:sp>
      <p:pic>
        <p:nvPicPr>
          <p:cNvPr id="5" name="Image 4" descr="Une image contenant arbre, plein air, personne, homme&#10;&#10;Description générée automatiquement">
            <a:extLst>
              <a:ext uri="{FF2B5EF4-FFF2-40B4-BE49-F238E27FC236}">
                <a16:creationId xmlns:a16="http://schemas.microsoft.com/office/drawing/2014/main" id="{7EB89F3B-7E97-EB76-AEC6-9F4D8EA158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699" y="38219"/>
            <a:ext cx="2818645" cy="21139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3DE5FE-5264-14A0-409A-A6F7A345C13E}"/>
              </a:ext>
            </a:extLst>
          </p:cNvPr>
          <p:cNvSpPr txBox="1"/>
          <p:nvPr/>
        </p:nvSpPr>
        <p:spPr>
          <a:xfrm rot="20562537">
            <a:off x="-317013" y="2309454"/>
            <a:ext cx="2063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1400, 1500 personnes?</a:t>
            </a:r>
          </a:p>
          <a:p>
            <a:pPr algn="ctr"/>
            <a:endParaRPr lang="fr-FR" sz="1600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938813-EFEF-410B-AE4A-F55439290619}"/>
              </a:ext>
            </a:extLst>
          </p:cNvPr>
          <p:cNvSpPr txBox="1"/>
          <p:nvPr/>
        </p:nvSpPr>
        <p:spPr>
          <a:xfrm rot="222114">
            <a:off x="-269576" y="4078775"/>
            <a:ext cx="20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970 repas !</a:t>
            </a:r>
          </a:p>
          <a:p>
            <a:pPr algn="ctr"/>
            <a:endParaRPr lang="fr-FR" sz="1600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787A46-C423-CE48-D0AB-018E65071311}"/>
              </a:ext>
            </a:extLst>
          </p:cNvPr>
          <p:cNvSpPr txBox="1"/>
          <p:nvPr/>
        </p:nvSpPr>
        <p:spPr>
          <a:xfrm rot="727098">
            <a:off x="6628496" y="2413140"/>
            <a:ext cx="20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De belles danses !</a:t>
            </a:r>
          </a:p>
          <a:p>
            <a:pPr algn="ctr"/>
            <a:endParaRPr lang="fr-FR" sz="1600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DBA2E1-B3E5-30A0-8465-7280628ABB79}"/>
              </a:ext>
            </a:extLst>
          </p:cNvPr>
          <p:cNvSpPr txBox="1"/>
          <p:nvPr/>
        </p:nvSpPr>
        <p:spPr>
          <a:xfrm rot="21117525">
            <a:off x="-85059" y="4762455"/>
            <a:ext cx="2063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Des stands pour le plaisir de tous !</a:t>
            </a:r>
          </a:p>
          <a:p>
            <a:pPr algn="ctr"/>
            <a:endParaRPr lang="fr-FR" sz="1600" dirty="0">
              <a:solidFill>
                <a:srgbClr val="00B050"/>
              </a:solidFill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pic>
        <p:nvPicPr>
          <p:cNvPr id="16" name="Image 15" descr="Une image contenant habits, personne, terrain de jeux, fille&#10;&#10;Description générée automatiquement">
            <a:extLst>
              <a:ext uri="{FF2B5EF4-FFF2-40B4-BE49-F238E27FC236}">
                <a16:creationId xmlns:a16="http://schemas.microsoft.com/office/drawing/2014/main" id="{ABDA8061-0D3F-3838-4C53-90485E831E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53" y="5485924"/>
            <a:ext cx="1510714" cy="1310629"/>
          </a:xfrm>
          <a:prstGeom prst="rect">
            <a:avLst/>
          </a:prstGeom>
        </p:spPr>
      </p:pic>
      <p:pic>
        <p:nvPicPr>
          <p:cNvPr id="4" name="Image 3" descr="Une image contenant plein air, habits, personne, homme&#10;&#10;Description générée automatiquement">
            <a:extLst>
              <a:ext uri="{FF2B5EF4-FFF2-40B4-BE49-F238E27FC236}">
                <a16:creationId xmlns:a16="http://schemas.microsoft.com/office/drawing/2014/main" id="{41495A81-7FDA-1CD8-5EB4-2ED6A72B48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671" y="1892025"/>
            <a:ext cx="2081691" cy="1561268"/>
          </a:xfrm>
          <a:prstGeom prst="rect">
            <a:avLst/>
          </a:prstGeom>
        </p:spPr>
      </p:pic>
      <p:pic>
        <p:nvPicPr>
          <p:cNvPr id="12" name="Image 11" descr="Une image contenant habits, homme, meubles, bâtiment&#10;&#10;Description générée automatiquement">
            <a:extLst>
              <a:ext uri="{FF2B5EF4-FFF2-40B4-BE49-F238E27FC236}">
                <a16:creationId xmlns:a16="http://schemas.microsoft.com/office/drawing/2014/main" id="{EB0EB44A-098F-B05B-F251-B29C5422E1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189" y="3425475"/>
            <a:ext cx="2301123" cy="1725842"/>
          </a:xfrm>
          <a:prstGeom prst="rect">
            <a:avLst/>
          </a:prstGeom>
        </p:spPr>
      </p:pic>
      <p:pic>
        <p:nvPicPr>
          <p:cNvPr id="17" name="Image 16" descr="Une image contenant plein air, herbe, arbre, personnes&#10;&#10;Description générée automatiquement">
            <a:extLst>
              <a:ext uri="{FF2B5EF4-FFF2-40B4-BE49-F238E27FC236}">
                <a16:creationId xmlns:a16="http://schemas.microsoft.com/office/drawing/2014/main" id="{E3DCB1D2-C71F-188A-3338-3F58EFB3FF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808" y="1892025"/>
            <a:ext cx="2903963" cy="1533450"/>
          </a:xfrm>
          <a:prstGeom prst="rect">
            <a:avLst/>
          </a:prstGeom>
        </p:spPr>
      </p:pic>
      <p:pic>
        <p:nvPicPr>
          <p:cNvPr id="20" name="Image 19" descr="Une image contenant plein air, arbre, plante, mammifère&#10;&#10;Description générée automatiquement">
            <a:extLst>
              <a:ext uri="{FF2B5EF4-FFF2-40B4-BE49-F238E27FC236}">
                <a16:creationId xmlns:a16="http://schemas.microsoft.com/office/drawing/2014/main" id="{EE817CE7-20FE-EAD2-1F3D-63DE2FC3AE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94719" y="3820218"/>
            <a:ext cx="2220062" cy="1665047"/>
          </a:xfrm>
          <a:prstGeom prst="rect">
            <a:avLst/>
          </a:prstGeom>
        </p:spPr>
      </p:pic>
      <p:pic>
        <p:nvPicPr>
          <p:cNvPr id="22" name="Image 21" descr="Une image contenant habits, personne, plein air, table&#10;&#10;Description générée automatiquement">
            <a:extLst>
              <a:ext uri="{FF2B5EF4-FFF2-40B4-BE49-F238E27FC236}">
                <a16:creationId xmlns:a16="http://schemas.microsoft.com/office/drawing/2014/main" id="{704FB00D-90D9-2505-0F8F-2077B7BDDB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619" y="3103626"/>
            <a:ext cx="2481082" cy="1860812"/>
          </a:xfrm>
          <a:prstGeom prst="rect">
            <a:avLst/>
          </a:prstGeom>
        </p:spPr>
      </p:pic>
      <p:pic>
        <p:nvPicPr>
          <p:cNvPr id="24" name="Image 23" descr="Une image contenant habits, terrain de jeux, personne, plein air&#10;&#10;Description générée automatiquement">
            <a:extLst>
              <a:ext uri="{FF2B5EF4-FFF2-40B4-BE49-F238E27FC236}">
                <a16:creationId xmlns:a16="http://schemas.microsoft.com/office/drawing/2014/main" id="{2782BB9B-81D3-1C7F-76FE-BEB11AE488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540" y="4926502"/>
            <a:ext cx="2493401" cy="1870051"/>
          </a:xfrm>
          <a:prstGeom prst="rect">
            <a:avLst/>
          </a:prstGeom>
        </p:spPr>
      </p:pic>
      <p:pic>
        <p:nvPicPr>
          <p:cNvPr id="26" name="Image 25" descr="Une image contenant plein air, habits, personne, arbre&#10;&#10;Description générée automatiquement">
            <a:extLst>
              <a:ext uri="{FF2B5EF4-FFF2-40B4-BE49-F238E27FC236}">
                <a16:creationId xmlns:a16="http://schemas.microsoft.com/office/drawing/2014/main" id="{058A7305-7034-2C5A-E033-8B6E0E222E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309"/>
          <a:stretch/>
        </p:blipFill>
        <p:spPr>
          <a:xfrm>
            <a:off x="4478518" y="5377597"/>
            <a:ext cx="4713861" cy="14804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4F901EE-F582-402E-2E27-A8E53203A118}"/>
              </a:ext>
            </a:extLst>
          </p:cNvPr>
          <p:cNvSpPr txBox="1"/>
          <p:nvPr/>
        </p:nvSpPr>
        <p:spPr>
          <a:xfrm rot="20691179">
            <a:off x="2976729" y="1067381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  <p:extLst>
      <p:ext uri="{BB962C8B-B14F-4D97-AF65-F5344CB8AC3E}">
        <p14:creationId xmlns:p14="http://schemas.microsoft.com/office/powerpoint/2010/main" val="175355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Rapport d’activités  2024 – 2025 </a:t>
            </a:r>
            <a:br>
              <a:rPr lang="fr-FR" dirty="0"/>
            </a:br>
            <a:r>
              <a:rPr lang="fr-FR" dirty="0"/>
              <a:t>Juillet : pot de départ et de fin d’année </a:t>
            </a:r>
            <a:endParaRPr dirty="0"/>
          </a:p>
        </p:txBody>
      </p:sp>
      <p:sp>
        <p:nvSpPr>
          <p:cNvPr id="286" name="Google Shape;286;p12"/>
          <p:cNvSpPr txBox="1"/>
          <p:nvPr/>
        </p:nvSpPr>
        <p:spPr>
          <a:xfrm>
            <a:off x="6535627" y="4574699"/>
            <a:ext cx="24456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FF66C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rPr>
              <a:t>Départ de Rachel,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FF66C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rPr>
              <a:t>Retraite d’Yvette!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fr-FR" sz="1800" b="0" i="0" u="none" strike="noStrike" cap="none" dirty="0">
              <a:solidFill>
                <a:srgbClr val="FF66CC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FF66C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rPr>
              <a:t>Merci à tous de votre présence lors de l’ensemble de ces évènements !</a:t>
            </a:r>
            <a:endParaRPr sz="1600" b="0" i="0" u="none" strike="noStrike" cap="none" dirty="0">
              <a:solidFill>
                <a:srgbClr val="FF66CC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Arial"/>
            </a:endParaRPr>
          </a:p>
        </p:txBody>
      </p:sp>
      <p:pic>
        <p:nvPicPr>
          <p:cNvPr id="287" name="Google Shape;287;p12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Une image contenant habits, plein air, personne, ciel&#10;&#10;Description générée automatiquement">
            <a:extLst>
              <a:ext uri="{FF2B5EF4-FFF2-40B4-BE49-F238E27FC236}">
                <a16:creationId xmlns:a16="http://schemas.microsoft.com/office/drawing/2014/main" id="{831831EA-138D-C1B4-EEB4-0387D53C8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" y="1872162"/>
            <a:ext cx="4199543" cy="3149657"/>
          </a:xfrm>
          <a:prstGeom prst="rect">
            <a:avLst/>
          </a:prstGeom>
        </p:spPr>
      </p:pic>
      <p:pic>
        <p:nvPicPr>
          <p:cNvPr id="8" name="Image 7" descr="Une image contenant habits, personne, bâtiment, plein air&#10;&#10;Description générée automatiquement">
            <a:extLst>
              <a:ext uri="{FF2B5EF4-FFF2-40B4-BE49-F238E27FC236}">
                <a16:creationId xmlns:a16="http://schemas.microsoft.com/office/drawing/2014/main" id="{2088AEFD-374A-A6C4-DF77-E2BD0A17D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2830" y="4661236"/>
            <a:ext cx="2031285" cy="2362243"/>
          </a:xfrm>
          <a:prstGeom prst="rect">
            <a:avLst/>
          </a:prstGeom>
        </p:spPr>
      </p:pic>
      <p:pic>
        <p:nvPicPr>
          <p:cNvPr id="11" name="Image 10" descr="Une image contenant habits, personne, jeans, femme&#10;&#10;Description générée automatiquement">
            <a:extLst>
              <a:ext uri="{FF2B5EF4-FFF2-40B4-BE49-F238E27FC236}">
                <a16:creationId xmlns:a16="http://schemas.microsoft.com/office/drawing/2014/main" id="{F8477D32-67AD-57F6-CB31-BA74D8E035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884" y="4365700"/>
            <a:ext cx="2198915" cy="2449285"/>
          </a:xfrm>
          <a:prstGeom prst="rect">
            <a:avLst/>
          </a:prstGeom>
        </p:spPr>
      </p:pic>
      <p:pic>
        <p:nvPicPr>
          <p:cNvPr id="13" name="Image 12" descr="Une image contenant habits, personne, Visage humain, chaussures&#10;&#10;Description générée automatiquement">
            <a:extLst>
              <a:ext uri="{FF2B5EF4-FFF2-40B4-BE49-F238E27FC236}">
                <a16:creationId xmlns:a16="http://schemas.microsoft.com/office/drawing/2014/main" id="{A9FC94A4-9FFF-5E9E-5930-C05ABBEC0F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09" y="1890336"/>
            <a:ext cx="2150291" cy="24421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14C654-1921-CB8B-695D-85B75F5D0FEC}"/>
              </a:ext>
            </a:extLst>
          </p:cNvPr>
          <p:cNvSpPr txBox="1"/>
          <p:nvPr/>
        </p:nvSpPr>
        <p:spPr>
          <a:xfrm rot="20691179">
            <a:off x="5760778" y="2472689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Financier 	</a:t>
            </a:r>
            <a:endParaRPr/>
          </a:p>
        </p:txBody>
      </p:sp>
      <p:pic>
        <p:nvPicPr>
          <p:cNvPr id="294" name="Google Shape;294;p5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74391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DF617E7-8B20-183F-1FF3-C663AFABE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4" t="1975"/>
          <a:stretch/>
        </p:blipFill>
        <p:spPr>
          <a:xfrm>
            <a:off x="53266" y="2910374"/>
            <a:ext cx="9037468" cy="31732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972DF0-5D3C-2D5C-0997-8C1742422DDA}"/>
              </a:ext>
            </a:extLst>
          </p:cNvPr>
          <p:cNvSpPr txBox="1"/>
          <p:nvPr/>
        </p:nvSpPr>
        <p:spPr>
          <a:xfrm rot="20691179">
            <a:off x="935425" y="5329263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69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Financier 	</a:t>
            </a:r>
            <a:endParaRPr/>
          </a:p>
        </p:txBody>
      </p:sp>
      <p:pic>
        <p:nvPicPr>
          <p:cNvPr id="301" name="Google Shape;301;p13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30E790-52B1-749D-F12F-686F766B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72" y="1387011"/>
            <a:ext cx="7471505" cy="54209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03CAB0-7145-7203-2405-74E5EEF3E34A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95288" y="333375"/>
            <a:ext cx="7770812" cy="143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fr-FR"/>
              <a:t>Rôle de l’OGEC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75" y="1924050"/>
            <a:ext cx="3518789" cy="47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0675" y="2178705"/>
            <a:ext cx="3518800" cy="108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0675" y="3429000"/>
            <a:ext cx="3806342" cy="9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0675" y="4535383"/>
            <a:ext cx="3806350" cy="942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9002" y="5640276"/>
            <a:ext cx="3762091" cy="8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Une image contenant texte, clipart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0262" y="774391"/>
            <a:ext cx="1000831" cy="82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54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Financier 	</a:t>
            </a:r>
            <a:endParaRPr/>
          </a:p>
        </p:txBody>
      </p:sp>
      <p:pic>
        <p:nvPicPr>
          <p:cNvPr id="308" name="Google Shape;308;p28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74391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74391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048ED7-F0B5-3224-AB2C-34692B5A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1983937"/>
            <a:ext cx="7635240" cy="44348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88254A-7406-524C-2ABF-400C41675E5A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>
            <a:spLocks noGrp="1"/>
          </p:cNvSpPr>
          <p:nvPr>
            <p:ph type="title"/>
          </p:nvPr>
        </p:nvSpPr>
        <p:spPr>
          <a:xfrm>
            <a:off x="581025" y="687389"/>
            <a:ext cx="7989888" cy="61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Financier 	</a:t>
            </a:r>
            <a:endParaRPr/>
          </a:p>
        </p:txBody>
      </p:sp>
      <p:pic>
        <p:nvPicPr>
          <p:cNvPr id="316" name="Google Shape;316;p29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E952539-8B17-E8A7-A5B8-031827D12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2408142"/>
            <a:ext cx="7635240" cy="35509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AFB7E7-B303-5CE6-944E-F8462C1893ED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6f5db4ae3c_0_0"/>
          <p:cNvSpPr txBox="1">
            <a:spLocks noGrp="1"/>
          </p:cNvSpPr>
          <p:nvPr>
            <p:ph type="title"/>
          </p:nvPr>
        </p:nvSpPr>
        <p:spPr>
          <a:xfrm>
            <a:off x="581025" y="687389"/>
            <a:ext cx="79899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Financier 	</a:t>
            </a:r>
            <a:endParaRPr/>
          </a:p>
        </p:txBody>
      </p:sp>
      <p:pic>
        <p:nvPicPr>
          <p:cNvPr id="323" name="Google Shape;323;g16f5db4ae3c_0_0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A56FE76-89F1-2A56-5C48-92D9C596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2629122"/>
            <a:ext cx="7635240" cy="31089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04D2E71-CEEC-EA64-18E6-D37C47A2F303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Financier 	</a:t>
            </a:r>
            <a:endParaRPr/>
          </a:p>
        </p:txBody>
      </p:sp>
      <p:pic>
        <p:nvPicPr>
          <p:cNvPr id="330" name="Google Shape;330;p30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AE983E9-31C5-C919-8F7F-AD116B21A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2641918"/>
            <a:ext cx="7635240" cy="24460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262ACB-AECD-E2D4-28D7-ED1CFE27689F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b644fd104_1_1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Compte Fêtes </a:t>
            </a:r>
            <a:endParaRPr/>
          </a:p>
        </p:txBody>
      </p:sp>
      <p:pic>
        <p:nvPicPr>
          <p:cNvPr id="337" name="Google Shape;337;g15b644fd104_1_1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48325E7-62C4-6320-F82A-87F4309A9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72419"/>
              </p:ext>
            </p:extLst>
          </p:nvPr>
        </p:nvGraphicFramePr>
        <p:xfrm>
          <a:off x="40640" y="2153920"/>
          <a:ext cx="9062719" cy="4165600"/>
        </p:xfrm>
        <a:graphic>
          <a:graphicData uri="http://schemas.openxmlformats.org/drawingml/2006/table">
            <a:tbl>
              <a:tblPr/>
              <a:tblGrid>
                <a:gridCol w="2342200">
                  <a:extLst>
                    <a:ext uri="{9D8B030D-6E8A-4147-A177-3AD203B41FA5}">
                      <a16:colId xmlns:a16="http://schemas.microsoft.com/office/drawing/2014/main" val="2737456031"/>
                    </a:ext>
                  </a:extLst>
                </a:gridCol>
                <a:gridCol w="865018">
                  <a:extLst>
                    <a:ext uri="{9D8B030D-6E8A-4147-A177-3AD203B41FA5}">
                      <a16:colId xmlns:a16="http://schemas.microsoft.com/office/drawing/2014/main" val="1124422691"/>
                    </a:ext>
                  </a:extLst>
                </a:gridCol>
                <a:gridCol w="865018">
                  <a:extLst>
                    <a:ext uri="{9D8B030D-6E8A-4147-A177-3AD203B41FA5}">
                      <a16:colId xmlns:a16="http://schemas.microsoft.com/office/drawing/2014/main" val="3714020067"/>
                    </a:ext>
                  </a:extLst>
                </a:gridCol>
                <a:gridCol w="984788">
                  <a:extLst>
                    <a:ext uri="{9D8B030D-6E8A-4147-A177-3AD203B41FA5}">
                      <a16:colId xmlns:a16="http://schemas.microsoft.com/office/drawing/2014/main" val="2904489296"/>
                    </a:ext>
                  </a:extLst>
                </a:gridCol>
                <a:gridCol w="1011404">
                  <a:extLst>
                    <a:ext uri="{9D8B030D-6E8A-4147-A177-3AD203B41FA5}">
                      <a16:colId xmlns:a16="http://schemas.microsoft.com/office/drawing/2014/main" val="1758584073"/>
                    </a:ext>
                  </a:extLst>
                </a:gridCol>
                <a:gridCol w="1024713">
                  <a:extLst>
                    <a:ext uri="{9D8B030D-6E8A-4147-A177-3AD203B41FA5}">
                      <a16:colId xmlns:a16="http://schemas.microsoft.com/office/drawing/2014/main" val="2690119707"/>
                    </a:ext>
                  </a:extLst>
                </a:gridCol>
                <a:gridCol w="904941">
                  <a:extLst>
                    <a:ext uri="{9D8B030D-6E8A-4147-A177-3AD203B41FA5}">
                      <a16:colId xmlns:a16="http://schemas.microsoft.com/office/drawing/2014/main" val="939516375"/>
                    </a:ext>
                  </a:extLst>
                </a:gridCol>
                <a:gridCol w="1064637">
                  <a:extLst>
                    <a:ext uri="{9D8B030D-6E8A-4147-A177-3AD203B41FA5}">
                      <a16:colId xmlns:a16="http://schemas.microsoft.com/office/drawing/2014/main" val="1826050473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2016/2017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2017/2018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2018/2019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2021/2022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2022/2023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94036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ARBRE DE NOËL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1513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1978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36399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LOTO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2473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KERMESSE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14228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10183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14158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2105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15042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16224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451967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GATEAU BIJOU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1125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1110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1573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1165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1284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52833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Vente bureau école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468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Jus de Pommes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1113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1241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1072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1330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48414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 (loto, jetons, …)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60376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RANDONNEE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1061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46725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RECETTES</a:t>
                      </a:r>
                    </a:p>
                  </a:txBody>
                  <a:tcPr marL="5866" marR="5866" marT="58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17727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12956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17915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4084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4098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18236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20816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573252"/>
                  </a:ext>
                </a:extLst>
              </a:tr>
            </a:tbl>
          </a:graphicData>
        </a:graphic>
      </p:graphicFrame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14330CA-E39B-A41E-B11A-24018EDC5D89}"/>
              </a:ext>
            </a:extLst>
          </p:cNvPr>
          <p:cNvCxnSpPr/>
          <p:nvPr/>
        </p:nvCxnSpPr>
        <p:spPr>
          <a:xfrm>
            <a:off x="8107681" y="3953692"/>
            <a:ext cx="148046" cy="165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92B59B9-3E19-581A-21F6-D83F5E7D8A05}"/>
              </a:ext>
            </a:extLst>
          </p:cNvPr>
          <p:cNvCxnSpPr>
            <a:cxnSpLocks/>
          </p:cNvCxnSpPr>
          <p:nvPr/>
        </p:nvCxnSpPr>
        <p:spPr>
          <a:xfrm flipV="1">
            <a:off x="8107681" y="3569860"/>
            <a:ext cx="161108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7F02018-955C-97C9-05F8-9FF35FB4D682}"/>
              </a:ext>
            </a:extLst>
          </p:cNvPr>
          <p:cNvCxnSpPr>
            <a:cxnSpLocks/>
          </p:cNvCxnSpPr>
          <p:nvPr/>
        </p:nvCxnSpPr>
        <p:spPr>
          <a:xfrm flipV="1">
            <a:off x="8107681" y="2735152"/>
            <a:ext cx="161108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E0460C2-02BD-1748-256E-250CE03B60B5}"/>
              </a:ext>
            </a:extLst>
          </p:cNvPr>
          <p:cNvCxnSpPr>
            <a:cxnSpLocks/>
          </p:cNvCxnSpPr>
          <p:nvPr/>
        </p:nvCxnSpPr>
        <p:spPr>
          <a:xfrm flipV="1">
            <a:off x="8107681" y="4792290"/>
            <a:ext cx="161108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27F1760-F977-2EF6-BCB5-EBD78662E9BC}"/>
              </a:ext>
            </a:extLst>
          </p:cNvPr>
          <p:cNvCxnSpPr>
            <a:cxnSpLocks/>
          </p:cNvCxnSpPr>
          <p:nvPr/>
        </p:nvCxnSpPr>
        <p:spPr>
          <a:xfrm flipV="1">
            <a:off x="8094619" y="6018212"/>
            <a:ext cx="161108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0CCE01D-2F94-9073-A15E-87A3327D3DA3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66d18e1b64_0_15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Budget prévisionnel</a:t>
            </a:r>
            <a:endParaRPr/>
          </a:p>
        </p:txBody>
      </p:sp>
      <p:pic>
        <p:nvPicPr>
          <p:cNvPr id="344" name="Google Shape;344;g166d18e1b64_0_15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97ADF5-F314-A9AF-8A1F-FF6C05018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5" t="224" b="1"/>
          <a:stretch/>
        </p:blipFill>
        <p:spPr>
          <a:xfrm>
            <a:off x="134086" y="2565647"/>
            <a:ext cx="8875828" cy="28674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CCD4C53-4361-CFAD-7DBD-AF555421ECB9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790FB-7424-416A-A662-0D95BF23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Affectation du résultat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235F1-2BB6-4B9D-927C-C4AACE7E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ffecter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le bénéfice – la perte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de l’exercice qui s’élève à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XXXXXX </a:t>
            </a:r>
          </a:p>
          <a:p>
            <a:pPr marL="0" indent="0" algn="just"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au compte de « report à nouveau »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(par défaut)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pour sa totalité. </a:t>
            </a:r>
            <a:endParaRPr lang="fr-FR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210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790FB-7424-416A-A662-0D95BF23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Quitus aux administrateurs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235F1-2BB6-4B9D-927C-C4AACE7E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Donner quitus entier et sans réserve de l’exécution </a:t>
            </a:r>
          </a:p>
          <a:p>
            <a:pPr marL="0" indent="0" algn="just"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de leur mandat d’administrateurs pour l’exercice écoulé.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252640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"/>
          <p:cNvSpPr txBox="1">
            <a:spLocks noGrp="1"/>
          </p:cNvSpPr>
          <p:nvPr>
            <p:ph type="title"/>
          </p:nvPr>
        </p:nvSpPr>
        <p:spPr>
          <a:xfrm>
            <a:off x="539750" y="1196975"/>
            <a:ext cx="7777163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Rapport d’orientation 2025/2026</a:t>
            </a:r>
            <a:endParaRPr dirty="0"/>
          </a:p>
        </p:txBody>
      </p:sp>
      <p:sp>
        <p:nvSpPr>
          <p:cNvPr id="361" name="Google Shape;361;p7"/>
          <p:cNvSpPr txBox="1"/>
          <p:nvPr/>
        </p:nvSpPr>
        <p:spPr>
          <a:xfrm>
            <a:off x="627949" y="2974550"/>
            <a:ext cx="8320842" cy="250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137" marR="0" lvl="0" indent="-338137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"/>
              <a:buChar char="■"/>
            </a:pPr>
            <a:r>
              <a:rPr lang="fr-FR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 de pomme – </a:t>
            </a:r>
            <a:r>
              <a:rPr lang="fr-FR" sz="2300" dirty="0">
                <a:solidFill>
                  <a:schemeClr val="dk1"/>
                </a:solidFill>
              </a:rPr>
              <a:t>18</a:t>
            </a:r>
            <a:r>
              <a:rPr lang="fr-FR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octobre 2025</a:t>
            </a:r>
            <a:endParaRPr dirty="0"/>
          </a:p>
          <a:p>
            <a:pPr marL="338137" marR="0" lvl="0" indent="-338137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"/>
              <a:buChar char="■"/>
            </a:pPr>
            <a:r>
              <a:rPr lang="fr-FR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Végétalisation des cours élémentaires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8137" marR="0" lvl="0" indent="-338137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"/>
              <a:buChar char="■"/>
            </a:pPr>
            <a:r>
              <a:rPr lang="fr-FR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Fête de Noël - </a:t>
            </a:r>
            <a:r>
              <a:rPr lang="fr-FR" sz="2300" dirty="0">
                <a:solidFill>
                  <a:schemeClr val="dk1"/>
                </a:solidFill>
              </a:rPr>
              <a:t>5</a:t>
            </a:r>
            <a:r>
              <a:rPr lang="fr-FR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décembre 2025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8137" marR="0" lvl="0" indent="-338137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■"/>
            </a:pPr>
            <a:r>
              <a:rPr lang="fr-FR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Gâteaux - Avril 2025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8137" marR="0" lvl="0" indent="-338137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■"/>
            </a:pPr>
            <a:r>
              <a:rPr lang="fr-FR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Kermesse : dimanche 28 juin 2026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7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UN GRAND MERCI</a:t>
            </a:r>
            <a:r>
              <a:rPr lang="fr-FR">
                <a:latin typeface="MS Gothic"/>
                <a:ea typeface="MS Gothic"/>
                <a:cs typeface="MS Gothic"/>
                <a:sym typeface="MS Gothic"/>
              </a:rPr>
              <a:t>…</a:t>
            </a:r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body" idx="1"/>
          </p:nvPr>
        </p:nvSpPr>
        <p:spPr>
          <a:xfrm>
            <a:off x="511205" y="2603349"/>
            <a:ext cx="7989888" cy="394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-10515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fr-FR" sz="1600" dirty="0"/>
              <a:t>Aux </a:t>
            </a:r>
            <a:r>
              <a:rPr lang="fr-FR" sz="1600" b="1" dirty="0"/>
              <a:t>bénévoles de l’OGEC </a:t>
            </a:r>
            <a:r>
              <a:rPr lang="fr-FR" sz="1600" dirty="0"/>
              <a:t>pour leur investissement, leur disponibilité, leurs idées, leur énergie</a:t>
            </a:r>
          </a:p>
          <a:p>
            <a:pPr marL="0" lvl="0" indent="-10515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endParaRPr sz="1600" dirty="0"/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fr-FR" sz="1600" dirty="0"/>
              <a:t>A l’équipe éducative de l’école : personnel </a:t>
            </a:r>
            <a:r>
              <a:rPr lang="fr-FR" sz="1600" b="1" dirty="0"/>
              <a:t>ASEM</a:t>
            </a:r>
            <a:r>
              <a:rPr lang="fr-FR" sz="1600" dirty="0"/>
              <a:t>, </a:t>
            </a:r>
            <a:r>
              <a:rPr lang="fr-FR" sz="1600" b="1" dirty="0"/>
              <a:t>AESH</a:t>
            </a:r>
            <a:r>
              <a:rPr lang="fr-FR" sz="1600" dirty="0"/>
              <a:t> et enseignants et membres </a:t>
            </a:r>
            <a:r>
              <a:rPr lang="fr-FR" sz="1600" b="1" dirty="0"/>
              <a:t>APEL</a:t>
            </a:r>
            <a:r>
              <a:rPr lang="fr-FR" sz="1600" dirty="0"/>
              <a:t> qui relaient nos actions, s’impliquent dans les animations lors des fêtes, kermesse.</a:t>
            </a:r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endParaRPr lang="fr-FR" sz="1600" dirty="0"/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fr-FR" sz="1600" dirty="0"/>
              <a:t>A l’association Familles Rurales et à l’association Le Grenier qui sont toujours prêts à nous aider lors de nos manifestations </a:t>
            </a:r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endParaRPr sz="1600" dirty="0"/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fr-FR" sz="1600" dirty="0"/>
              <a:t>A la </a:t>
            </a:r>
            <a:r>
              <a:rPr lang="fr-FR" sz="1600" b="1" dirty="0"/>
              <a:t>mairie</a:t>
            </a:r>
            <a:r>
              <a:rPr lang="fr-FR" sz="1600" dirty="0"/>
              <a:t> qui nous accompagne et qui est un véritable partenaire de l’établissement (forfait communal, suivi des projets, coordination entre les partenaires).</a:t>
            </a:r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endParaRPr sz="1600" dirty="0"/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fr-FR" sz="1600" dirty="0"/>
              <a:t>A nos </a:t>
            </a:r>
            <a:r>
              <a:rPr lang="fr-FR" sz="1600" b="1" dirty="0"/>
              <a:t>entreprises partenaires</a:t>
            </a:r>
            <a:r>
              <a:rPr lang="fr-FR" sz="1600" dirty="0"/>
              <a:t> ! </a:t>
            </a:r>
            <a:r>
              <a:rPr lang="fr-FR" sz="1600" b="1" dirty="0"/>
              <a:t>Aux parents bénévoles </a:t>
            </a:r>
            <a:r>
              <a:rPr lang="fr-FR" sz="1600" dirty="0"/>
              <a:t>!</a:t>
            </a:r>
          </a:p>
          <a:p>
            <a:pPr marL="0" lvl="0" indent="-105156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endParaRPr sz="1600" dirty="0"/>
          </a:p>
        </p:txBody>
      </p:sp>
      <p:pic>
        <p:nvPicPr>
          <p:cNvPr id="387" name="Google Shape;387;p14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539750" y="6207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fr-FR"/>
              <a:t>D’où proviennent les ressources ?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323850" y="1916113"/>
            <a:ext cx="84963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306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"/>
              <a:buChar char="▪"/>
            </a:pPr>
            <a:r>
              <a:rPr lang="fr-FR" sz="2400" dirty="0"/>
              <a:t> </a:t>
            </a:r>
            <a:endParaRPr dirty="0"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l="3551" t="35575" r="29442"/>
          <a:stretch/>
        </p:blipFill>
        <p:spPr>
          <a:xfrm>
            <a:off x="126632" y="2921959"/>
            <a:ext cx="3900838" cy="259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Une image contenant texte, clipar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4224688" y="2185006"/>
            <a:ext cx="479268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sng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Contribution des familles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Augmentation de 32 à 32,5 euros par enfant</a:t>
            </a: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sng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Forfait communal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236 enfants = 8 élèves en moins mais 8 familles en plus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sng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Dons et subventions :</a:t>
            </a:r>
            <a:endParaRPr sz="1800" b="0" i="0" u="sng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(UDOGEC, entreprises partenaires…)</a:t>
            </a: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sng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Autres ressources :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Bilan des fêtes/kermesse - détaillé dans le rapport financier </a:t>
            </a: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Versement de la vente de l’école St Joseph (septembre 2023)</a:t>
            </a: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180771-1B8C-E6D0-25FE-485E05534158}"/>
              </a:ext>
            </a:extLst>
          </p:cNvPr>
          <p:cNvSpPr txBox="1"/>
          <p:nvPr/>
        </p:nvSpPr>
        <p:spPr>
          <a:xfrm rot="20691179">
            <a:off x="935425" y="5329263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66d18e1b64_0_8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Vote à mains levées</a:t>
            </a:r>
            <a:endParaRPr/>
          </a:p>
        </p:txBody>
      </p:sp>
      <p:pic>
        <p:nvPicPr>
          <p:cNvPr id="394" name="Google Shape;394;g166d18e1b64_0_8"/>
          <p:cNvPicPr preferRelativeResize="0"/>
          <p:nvPr/>
        </p:nvPicPr>
        <p:blipFill rotWithShape="1">
          <a:blip r:embed="rId3">
            <a:alphaModFix/>
          </a:blip>
          <a:srcRect b="70020"/>
          <a:stretch/>
        </p:blipFill>
        <p:spPr>
          <a:xfrm>
            <a:off x="1416025" y="2390022"/>
            <a:ext cx="7620000" cy="128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66d18e1b64_0_8" descr="Une image contenant texte, clipar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6CE858-EADB-D613-6705-CF68F279E5DE}"/>
              </a:ext>
            </a:extLst>
          </p:cNvPr>
          <p:cNvSpPr txBox="1"/>
          <p:nvPr/>
        </p:nvSpPr>
        <p:spPr>
          <a:xfrm>
            <a:off x="2142307" y="4058194"/>
            <a:ext cx="5495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Rapport d’activité 2024/2025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Rapport Financier 2024/2025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Budget prévisionnel 2025/2026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Rapport d’orientation 2025/2026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6a08d88c72_0_68"/>
          <p:cNvSpPr txBox="1">
            <a:spLocks noGrp="1"/>
          </p:cNvSpPr>
          <p:nvPr>
            <p:ph type="title"/>
          </p:nvPr>
        </p:nvSpPr>
        <p:spPr>
          <a:xfrm>
            <a:off x="581025" y="687388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Renouvellement des bureaux </a:t>
            </a:r>
            <a:endParaRPr dirty="0"/>
          </a:p>
        </p:txBody>
      </p:sp>
      <p:sp>
        <p:nvSpPr>
          <p:cNvPr id="402" name="Google Shape;402;g16a08d88c72_0_68"/>
          <p:cNvSpPr txBox="1">
            <a:spLocks noGrp="1"/>
          </p:cNvSpPr>
          <p:nvPr>
            <p:ph type="body" idx="1"/>
          </p:nvPr>
        </p:nvSpPr>
        <p:spPr>
          <a:xfrm>
            <a:off x="407021" y="1846817"/>
            <a:ext cx="7989900" cy="225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fr-FR" b="1" dirty="0">
                <a:solidFill>
                  <a:srgbClr val="00B0F0"/>
                </a:solidFill>
              </a:rPr>
              <a:t>OGEC 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fr-FR" dirty="0"/>
              <a:t>Membres sortants : Jérémy Réau, Nicolas Pidoux, Séverine Morand, Jean Charles </a:t>
            </a:r>
            <a:r>
              <a:rPr lang="fr-FR" dirty="0" err="1"/>
              <a:t>Loizeau</a:t>
            </a:r>
            <a:r>
              <a:rPr lang="fr-FR" dirty="0"/>
              <a:t>, Aurélia Gaborit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fr-FR" dirty="0"/>
              <a:t>Tiers sortant :  /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fr-FR" dirty="0"/>
              <a:t>Membres cooptés : Virginie </a:t>
            </a:r>
            <a:r>
              <a:rPr lang="fr-FR" dirty="0" err="1"/>
              <a:t>Remigereau</a:t>
            </a:r>
            <a:r>
              <a:rPr lang="fr-FR" dirty="0"/>
              <a:t>, Emeline Gouraud</a:t>
            </a:r>
            <a:endParaRPr dirty="0"/>
          </a:p>
        </p:txBody>
      </p:sp>
      <p:pic>
        <p:nvPicPr>
          <p:cNvPr id="403" name="Google Shape;403;g16a08d88c72_0_68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02;g16a08d88c72_0_68">
            <a:extLst>
              <a:ext uri="{FF2B5EF4-FFF2-40B4-BE49-F238E27FC236}">
                <a16:creationId xmlns:a16="http://schemas.microsoft.com/office/drawing/2014/main" id="{3C647191-E3DC-F900-870A-87FCA2CA5699}"/>
              </a:ext>
            </a:extLst>
          </p:cNvPr>
          <p:cNvSpPr txBox="1">
            <a:spLocks/>
          </p:cNvSpPr>
          <p:nvPr/>
        </p:nvSpPr>
        <p:spPr>
          <a:xfrm>
            <a:off x="407021" y="5050971"/>
            <a:ext cx="7989900" cy="166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buFont typeface="Noto Sans"/>
              <a:buNone/>
            </a:pPr>
            <a:r>
              <a:rPr lang="fr-FR" b="1" dirty="0">
                <a:solidFill>
                  <a:srgbClr val="00B0F0"/>
                </a:solidFill>
              </a:rPr>
              <a:t>APEL</a:t>
            </a:r>
          </a:p>
          <a:p>
            <a:pPr marL="0" indent="0">
              <a:buFont typeface="Noto Sans"/>
              <a:buNone/>
            </a:pPr>
            <a:r>
              <a:rPr lang="fr-FR" dirty="0"/>
              <a:t>Membres sortants :</a:t>
            </a:r>
          </a:p>
          <a:p>
            <a:pPr marL="0" indent="0">
              <a:buFont typeface="Noto Sans"/>
              <a:buNone/>
            </a:pPr>
            <a:r>
              <a:rPr lang="fr-FR" dirty="0"/>
              <a:t>Tiers sortant :  /</a:t>
            </a:r>
          </a:p>
          <a:p>
            <a:pPr marL="0" indent="0">
              <a:buFont typeface="Noto Sans"/>
              <a:buNone/>
            </a:pPr>
            <a:endParaRPr lang="fr-FR" dirty="0"/>
          </a:p>
          <a:p>
            <a:pPr marL="0" indent="0">
              <a:buFont typeface="Noto Sans"/>
              <a:buNone/>
            </a:pPr>
            <a:r>
              <a:rPr lang="fr-FR" dirty="0"/>
              <a:t>Membres cooptés :</a:t>
            </a:r>
          </a:p>
          <a:p>
            <a:pPr marL="0" indent="0">
              <a:buFont typeface="Noto Sans"/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a08d88c72_0_0"/>
          <p:cNvSpPr txBox="1">
            <a:spLocks noGrp="1"/>
          </p:cNvSpPr>
          <p:nvPr>
            <p:ph type="title"/>
          </p:nvPr>
        </p:nvSpPr>
        <p:spPr>
          <a:xfrm>
            <a:off x="395288" y="333375"/>
            <a:ext cx="77709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fr-FR"/>
              <a:t>Les charges</a:t>
            </a:r>
            <a:endParaRPr/>
          </a:p>
        </p:txBody>
      </p:sp>
      <p:pic>
        <p:nvPicPr>
          <p:cNvPr id="145" name="Google Shape;145;g16a08d88c72_0_0"/>
          <p:cNvPicPr preferRelativeResize="0"/>
          <p:nvPr/>
        </p:nvPicPr>
        <p:blipFill rotWithShape="1">
          <a:blip r:embed="rId3">
            <a:alphaModFix/>
          </a:blip>
          <a:srcRect t="27582"/>
          <a:stretch/>
        </p:blipFill>
        <p:spPr>
          <a:xfrm>
            <a:off x="416625" y="1923975"/>
            <a:ext cx="3518800" cy="7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6a08d88c72_0_0"/>
          <p:cNvSpPr txBox="1"/>
          <p:nvPr/>
        </p:nvSpPr>
        <p:spPr>
          <a:xfrm>
            <a:off x="561850" y="2958025"/>
            <a:ext cx="77709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L’emprunt lié à la nouvelle école (2 emprunts sur 20 ans : </a:t>
            </a:r>
            <a:r>
              <a:rPr lang="fr-FR" sz="1800" dirty="0">
                <a:latin typeface="Gill Sans"/>
                <a:ea typeface="Gill Sans"/>
                <a:cs typeface="Gill Sans"/>
                <a:sym typeface="Gill Sans"/>
              </a:rPr>
              <a:t>1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000 k€ et 1082 k€)</a:t>
            </a: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Adhérent le Cèdre (groupement d’achat)</a:t>
            </a: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Différentes cotisations, </a:t>
            </a:r>
            <a:r>
              <a:rPr lang="fr-FR" sz="18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Udogec</a:t>
            </a:r>
            <a:r>
              <a:rPr lang="fr-FR" sz="1800" dirty="0">
                <a:latin typeface="Gill Sans"/>
                <a:ea typeface="Gill Sans"/>
                <a:cs typeface="Gill Sans"/>
                <a:sym typeface="Gill Sans"/>
              </a:rPr>
              <a:t>, Assurances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7" name="Google Shape;147;g16a08d88c72_0_0" descr="Une image contenant texte, clipar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8AF2B1-2160-CF1D-0D00-84DD994685CF}"/>
              </a:ext>
            </a:extLst>
          </p:cNvPr>
          <p:cNvSpPr txBox="1"/>
          <p:nvPr/>
        </p:nvSpPr>
        <p:spPr>
          <a:xfrm rot="20691179">
            <a:off x="935425" y="5329263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a08d88c72_0_11"/>
          <p:cNvSpPr txBox="1">
            <a:spLocks noGrp="1"/>
          </p:cNvSpPr>
          <p:nvPr>
            <p:ph type="title"/>
          </p:nvPr>
        </p:nvSpPr>
        <p:spPr>
          <a:xfrm>
            <a:off x="395288" y="333375"/>
            <a:ext cx="77709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fr-FR"/>
              <a:t>Les charges</a:t>
            </a:r>
            <a:endParaRPr/>
          </a:p>
        </p:txBody>
      </p:sp>
      <p:pic>
        <p:nvPicPr>
          <p:cNvPr id="155" name="Google Shape;155;g16a08d88c72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00" y="1873055"/>
            <a:ext cx="3806342" cy="9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6a08d88c72_0_11"/>
          <p:cNvSpPr txBox="1"/>
          <p:nvPr/>
        </p:nvSpPr>
        <p:spPr>
          <a:xfrm>
            <a:off x="661000" y="2974550"/>
            <a:ext cx="79653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Quelques dépenses ! 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Taxes foncières, entretien courant, matériel informatique, cours, jeux …</a:t>
            </a:r>
          </a:p>
          <a:p>
            <a:pPr>
              <a:buSzPts val="1800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+mn-lt"/>
                <a:sym typeface="Arial"/>
              </a:rPr>
              <a:t>Achat de matériel informatique ou équipements divers : vidéoprojecteur, ordinateur, copieur…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Organisation de matinée “travaux” - quelques samedis dans l’année (matériaux…) 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Rôle des parents : Nous aider dans l’entretien de manière à limiter les coûts et l’appel à des entreprises extérieures et surtout un bon moyen de partage entre les familles ! 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ea typeface="Gill Sans"/>
              <a:cs typeface="Gill Sans"/>
              <a:sym typeface="Gill Sans"/>
            </a:endParaRPr>
          </a:p>
        </p:txBody>
      </p:sp>
      <p:pic>
        <p:nvPicPr>
          <p:cNvPr id="157" name="Google Shape;157;g16a08d88c72_0_11" descr="Une image contenant texte, clipar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5;g16a08d88c72_0_27">
            <a:extLst>
              <a:ext uri="{FF2B5EF4-FFF2-40B4-BE49-F238E27FC236}">
                <a16:creationId xmlns:a16="http://schemas.microsoft.com/office/drawing/2014/main" id="{601C2637-0EBF-BC4B-AE0F-E47A367AF6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8582" y="1878275"/>
            <a:ext cx="3762091" cy="8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1457A1A-F1B2-6E1D-5920-C6042E606FB4}"/>
              </a:ext>
            </a:extLst>
          </p:cNvPr>
          <p:cNvSpPr txBox="1"/>
          <p:nvPr/>
        </p:nvSpPr>
        <p:spPr>
          <a:xfrm rot="20691179">
            <a:off x="935425" y="5318112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a08d88c72_0_19"/>
          <p:cNvSpPr txBox="1">
            <a:spLocks noGrp="1"/>
          </p:cNvSpPr>
          <p:nvPr>
            <p:ph type="title"/>
          </p:nvPr>
        </p:nvSpPr>
        <p:spPr>
          <a:xfrm>
            <a:off x="395288" y="333375"/>
            <a:ext cx="77709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fr-FR"/>
              <a:t>Les charges</a:t>
            </a:r>
            <a:endParaRPr/>
          </a:p>
        </p:txBody>
      </p:sp>
      <p:pic>
        <p:nvPicPr>
          <p:cNvPr id="165" name="Google Shape;165;g16a08d88c72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300" y="1858283"/>
            <a:ext cx="3806350" cy="94271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6a08d88c72_0_19"/>
          <p:cNvSpPr txBox="1"/>
          <p:nvPr/>
        </p:nvSpPr>
        <p:spPr>
          <a:xfrm>
            <a:off x="495750" y="2974550"/>
            <a:ext cx="8153398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dirty="0">
                <a:solidFill>
                  <a:srgbClr val="7030A0"/>
                </a:solidFill>
                <a:latin typeface="+mj-lt"/>
                <a:ea typeface="Gill Sans"/>
                <a:cs typeface="Gill Sans"/>
                <a:sym typeface="Gill Sans"/>
              </a:rPr>
              <a:t>3</a:t>
            </a:r>
            <a:r>
              <a:rPr lang="fr-FR" sz="2000" b="1" i="0" u="none" strike="noStrike" cap="none" dirty="0">
                <a:solidFill>
                  <a:srgbClr val="7030A0"/>
                </a:solidFill>
                <a:latin typeface="+mj-lt"/>
                <a:ea typeface="Gill Sans"/>
                <a:cs typeface="Gill Sans"/>
                <a:sym typeface="Gill Sans"/>
              </a:rPr>
              <a:t> ASEM </a:t>
            </a:r>
            <a:r>
              <a:rPr lang="fr-FR" sz="2000" b="0" i="0" u="none" strike="noStrike" cap="none" dirty="0">
                <a:solidFill>
                  <a:schemeClr val="tx1"/>
                </a:solidFill>
                <a:latin typeface="+mj-lt"/>
                <a:ea typeface="Gill Sans"/>
                <a:cs typeface="Gill Sans"/>
                <a:sym typeface="Gill Sans"/>
              </a:rPr>
              <a:t>(</a:t>
            </a:r>
            <a:r>
              <a:rPr lang="fr-FR" sz="2000" b="0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sym typeface="Arial"/>
              </a:rPr>
              <a:t>agent spécialisé des écoles maternelles)</a:t>
            </a:r>
            <a:r>
              <a:rPr lang="fr-FR" sz="2000" b="0" i="0" u="none" strike="noStrike" cap="none" dirty="0">
                <a:solidFill>
                  <a:schemeClr val="tx1"/>
                </a:solidFill>
                <a:latin typeface="+mj-lt"/>
                <a:ea typeface="Gill Sans"/>
                <a:cs typeface="Gill Sans"/>
                <a:sym typeface="Gill Sans"/>
              </a:rPr>
              <a:t> </a:t>
            </a:r>
            <a:endParaRPr sz="2000" b="0" i="0" u="none" strike="noStrike" cap="none" dirty="0">
              <a:solidFill>
                <a:schemeClr val="tx1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tx1"/>
                </a:solidFill>
                <a:latin typeface="+mj-lt"/>
                <a:ea typeface="Gill Sans"/>
                <a:cs typeface="Gill Sans"/>
                <a:sym typeface="Gill Sans"/>
              </a:rPr>
              <a:t>Céline, Karine, Edwige</a:t>
            </a:r>
            <a:endParaRPr sz="2000" b="0" i="0" u="none" strike="noStrike" cap="none" dirty="0">
              <a:solidFill>
                <a:schemeClr val="tx1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tx1"/>
                </a:solidFill>
                <a:latin typeface="+mj-lt"/>
                <a:ea typeface="Gill Sans"/>
                <a:cs typeface="Gill Sans"/>
                <a:sym typeface="Gill Sans"/>
              </a:rPr>
              <a:t>Cette année : Augmentation du temps de travail en classe (moins d’heures de ménage en fin d’année scolaire)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tx1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fr-FR" sz="1600" b="0" i="0" u="none" strike="noStrike" cap="none" dirty="0">
              <a:solidFill>
                <a:schemeClr val="tx1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dirty="0">
                <a:solidFill>
                  <a:srgbClr val="7030A0"/>
                </a:solidFill>
                <a:latin typeface="+mj-lt"/>
                <a:sym typeface="Gill Sans"/>
              </a:rPr>
              <a:t>1 chef d’établissement et 1 adjoint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dirty="0">
                <a:solidFill>
                  <a:schemeClr val="tx1"/>
                </a:solidFill>
                <a:latin typeface="+mj-lt"/>
                <a:sym typeface="Gill Sans"/>
              </a:rPr>
              <a:t>Céline et Marina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dirty="0">
                <a:solidFill>
                  <a:schemeClr val="tx1"/>
                </a:solidFill>
                <a:latin typeface="+mj-lt"/>
                <a:sym typeface="Gill Sans"/>
              </a:rPr>
              <a:t>=&gt; 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sym typeface="Gill Sans"/>
              </a:rPr>
              <a:t>Nouveauté 2026</a:t>
            </a:r>
            <a:r>
              <a:rPr lang="fr-FR" sz="1800" dirty="0">
                <a:solidFill>
                  <a:schemeClr val="tx1"/>
                </a:solidFill>
                <a:latin typeface="+mj-lt"/>
                <a:sym typeface="Gill Sans"/>
              </a:rPr>
              <a:t>, jusqu’à présent salariés de l’UDOGEC</a:t>
            </a:r>
            <a:endParaRPr sz="1800" dirty="0">
              <a:solidFill>
                <a:schemeClr val="tx1"/>
              </a:solidFill>
              <a:latin typeface="+mj-lt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tx1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tx1"/>
              </a:solidFill>
              <a:latin typeface="+mj-lt"/>
              <a:ea typeface="Gill Sans"/>
              <a:cs typeface="Gill Sans"/>
              <a:sym typeface="Gill Sans"/>
            </a:endParaRPr>
          </a:p>
        </p:txBody>
      </p:sp>
      <p:pic>
        <p:nvPicPr>
          <p:cNvPr id="167" name="Google Shape;167;g16a08d88c72_0_19" descr="Une image contenant texte, clipar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262" y="764117"/>
            <a:ext cx="1000831" cy="82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>
            <a:spLocks noGrp="1"/>
          </p:cNvSpPr>
          <p:nvPr>
            <p:ph type="title"/>
          </p:nvPr>
        </p:nvSpPr>
        <p:spPr>
          <a:xfrm>
            <a:off x="395288" y="333375"/>
            <a:ext cx="7770812" cy="143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fr-FR"/>
              <a:t>L’ÉQUIPE OGEC</a:t>
            </a:r>
            <a:endParaRPr/>
          </a:p>
        </p:txBody>
      </p:sp>
      <p:sp>
        <p:nvSpPr>
          <p:cNvPr id="186" name="Google Shape;186;p2"/>
          <p:cNvSpPr txBox="1"/>
          <p:nvPr/>
        </p:nvSpPr>
        <p:spPr>
          <a:xfrm>
            <a:off x="73675" y="3156857"/>
            <a:ext cx="26535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15 membres fonctionnant en commissions </a:t>
            </a:r>
            <a:endParaRPr sz="16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 à 6 réunions dans l’année…</a:t>
            </a:r>
            <a:endParaRPr sz="16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026BBB-08B3-BFAA-88C5-BB52ECBF2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28" y="1942674"/>
            <a:ext cx="6480971" cy="47127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aa5eee57e_0_0"/>
          <p:cNvSpPr txBox="1">
            <a:spLocks noGrp="1"/>
          </p:cNvSpPr>
          <p:nvPr>
            <p:ph type="title"/>
          </p:nvPr>
        </p:nvSpPr>
        <p:spPr>
          <a:xfrm>
            <a:off x="468313" y="549275"/>
            <a:ext cx="77724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fr-FR" sz="2400" dirty="0"/>
              <a:t>Rapport d’activités 2024 – 2025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fr-FR" sz="2400" dirty="0"/>
              <a:t>Au long de l’année : Matinées travaux, entretien école</a:t>
            </a:r>
            <a:r>
              <a:rPr lang="fr-FR" sz="2400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 dirty="0"/>
          </a:p>
        </p:txBody>
      </p:sp>
      <p:sp>
        <p:nvSpPr>
          <p:cNvPr id="194" name="Google Shape;194;g14aa5eee57e_0_0"/>
          <p:cNvSpPr txBox="1"/>
          <p:nvPr/>
        </p:nvSpPr>
        <p:spPr>
          <a:xfrm>
            <a:off x="383625" y="2358038"/>
            <a:ext cx="355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dirty="0"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matinées</a:t>
            </a:r>
            <a:endParaRPr sz="18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g14aa5eee57e_0_0"/>
          <p:cNvSpPr txBox="1"/>
          <p:nvPr/>
        </p:nvSpPr>
        <p:spPr>
          <a:xfrm>
            <a:off x="1664559" y="2358038"/>
            <a:ext cx="355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dirty="0">
                <a:latin typeface="Gill Sans"/>
                <a:ea typeface="Gill Sans"/>
                <a:cs typeface="Gill Sans"/>
                <a:sym typeface="Gill Sans"/>
              </a:rPr>
              <a:t>20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bénévoles</a:t>
            </a:r>
            <a:endParaRPr sz="18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g14aa5eee57e_0_0"/>
          <p:cNvSpPr txBox="1"/>
          <p:nvPr/>
        </p:nvSpPr>
        <p:spPr>
          <a:xfrm>
            <a:off x="383625" y="3866896"/>
            <a:ext cx="3886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Exemples de missions : </a:t>
            </a:r>
            <a:endParaRPr sz="14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fixer des filins dans les classes, les croix, des barrières, réparer des portes</a:t>
            </a:r>
            <a:endParaRPr sz="14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Vérifier les aires de jeux</a:t>
            </a:r>
            <a:endParaRPr sz="14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nettoyer les cours, les volets, murs, faire des tours à la déchetterie</a:t>
            </a:r>
            <a:endParaRPr sz="14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désherber </a:t>
            </a:r>
            <a:endParaRPr sz="14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g14aa5eee57e_0_0"/>
          <p:cNvSpPr txBox="1"/>
          <p:nvPr/>
        </p:nvSpPr>
        <p:spPr>
          <a:xfrm>
            <a:off x="383625" y="3552063"/>
            <a:ext cx="3699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Des missions adaptées à tous </a:t>
            </a:r>
            <a:endParaRPr sz="16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g14aa5eee57e_0_0"/>
          <p:cNvSpPr txBox="1"/>
          <p:nvPr/>
        </p:nvSpPr>
        <p:spPr>
          <a:xfrm>
            <a:off x="371955" y="2731725"/>
            <a:ext cx="4427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Des créneaux larges entre 8h30 et 12h, possibilité de venir 1h ou 2 seulement </a:t>
            </a:r>
            <a:endParaRPr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g14aa5eee57e_0_0"/>
          <p:cNvSpPr txBox="1"/>
          <p:nvPr/>
        </p:nvSpPr>
        <p:spPr>
          <a:xfrm>
            <a:off x="383625" y="1985050"/>
            <a:ext cx="355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Convivialité et Partage !</a:t>
            </a:r>
            <a:endParaRPr sz="18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1" name="Google Shape;201;g14aa5eee57e_0_0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74391"/>
            <a:ext cx="1000831" cy="8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plein air, ciel, arbre, nuage&#10;&#10;Description générée automatiquement">
            <a:extLst>
              <a:ext uri="{FF2B5EF4-FFF2-40B4-BE49-F238E27FC236}">
                <a16:creationId xmlns:a16="http://schemas.microsoft.com/office/drawing/2014/main" id="{E6F8256C-0A53-6942-B2BB-6B635519FD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10" t="17426" r="3366" b="32541"/>
          <a:stretch/>
        </p:blipFill>
        <p:spPr>
          <a:xfrm>
            <a:off x="4645844" y="1902183"/>
            <a:ext cx="4289721" cy="1839145"/>
          </a:xfrm>
          <a:prstGeom prst="rect">
            <a:avLst/>
          </a:prstGeom>
        </p:spPr>
      </p:pic>
      <p:pic>
        <p:nvPicPr>
          <p:cNvPr id="5" name="Image 4" descr="Une image contenant plein air, bâtiment, route, ciel&#10;&#10;Description générée automatiquement">
            <a:extLst>
              <a:ext uri="{FF2B5EF4-FFF2-40B4-BE49-F238E27FC236}">
                <a16:creationId xmlns:a16="http://schemas.microsoft.com/office/drawing/2014/main" id="{762C50B1-A3F4-19E9-C476-7A870030B2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93" t="34384" r="7536" b="26864"/>
          <a:stretch/>
        </p:blipFill>
        <p:spPr>
          <a:xfrm>
            <a:off x="4645844" y="3640450"/>
            <a:ext cx="4292575" cy="1738266"/>
          </a:xfrm>
          <a:prstGeom prst="rect">
            <a:avLst/>
          </a:prstGeom>
        </p:spPr>
      </p:pic>
      <p:pic>
        <p:nvPicPr>
          <p:cNvPr id="7" name="Image 6" descr="Une image contenant ciel, plein air, bâtiment, arbre&#10;&#10;Description générée automatiquement">
            <a:extLst>
              <a:ext uri="{FF2B5EF4-FFF2-40B4-BE49-F238E27FC236}">
                <a16:creationId xmlns:a16="http://schemas.microsoft.com/office/drawing/2014/main" id="{E6AF4CD3-882B-D229-90CB-80E4098D14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66" t="25316" b="34785"/>
          <a:stretch/>
        </p:blipFill>
        <p:spPr>
          <a:xfrm>
            <a:off x="4645844" y="5147091"/>
            <a:ext cx="4289721" cy="167505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993C786-628C-3DFD-C885-AF3297618DA3}"/>
              </a:ext>
            </a:extLst>
          </p:cNvPr>
          <p:cNvSpPr txBox="1"/>
          <p:nvPr/>
        </p:nvSpPr>
        <p:spPr>
          <a:xfrm rot="20691179">
            <a:off x="935425" y="4590600"/>
            <a:ext cx="3300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Avec toutes les rénovations effectuées + cour maternelle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2B713860-7339-0EE2-18E1-A1767620B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aa5eee57e_0_0">
            <a:extLst>
              <a:ext uri="{FF2B5EF4-FFF2-40B4-BE49-F238E27FC236}">
                <a16:creationId xmlns:a16="http://schemas.microsoft.com/office/drawing/2014/main" id="{E6F785BC-A0FE-92A2-7E15-55FDFE28B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13" y="549275"/>
            <a:ext cx="77724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fr-FR" sz="2400" dirty="0"/>
              <a:t>Rapport d’activités 2024 – 2025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fr-FR" sz="2400" dirty="0"/>
              <a:t>Améliorer la visibilité de notre école et de nos associations</a:t>
            </a:r>
            <a:endParaRPr sz="2400" dirty="0"/>
          </a:p>
        </p:txBody>
      </p:sp>
      <p:sp>
        <p:nvSpPr>
          <p:cNvPr id="200" name="Google Shape;200;g14aa5eee57e_0_0">
            <a:extLst>
              <a:ext uri="{FF2B5EF4-FFF2-40B4-BE49-F238E27FC236}">
                <a16:creationId xmlns:a16="http://schemas.microsoft.com/office/drawing/2014/main" id="{6175F7BF-2AF9-D122-B372-90C91E87DEB0}"/>
              </a:ext>
            </a:extLst>
          </p:cNvPr>
          <p:cNvSpPr txBox="1"/>
          <p:nvPr/>
        </p:nvSpPr>
        <p:spPr>
          <a:xfrm>
            <a:off x="383625" y="1985050"/>
            <a:ext cx="355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Photo kakemono + film!</a:t>
            </a:r>
            <a:endParaRPr sz="1800" b="1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1" name="Google Shape;201;g14aa5eee57e_0_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3839837-A15E-D601-6007-6A21939782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62" y="774391"/>
            <a:ext cx="1000831" cy="8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FBB253-17A2-84DF-C895-0BE7E11A9636}"/>
              </a:ext>
            </a:extLst>
          </p:cNvPr>
          <p:cNvSpPr txBox="1"/>
          <p:nvPr/>
        </p:nvSpPr>
        <p:spPr>
          <a:xfrm rot="20691179">
            <a:off x="935425" y="5329263"/>
            <a:ext cx="33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 mettre à jour</a:t>
            </a:r>
          </a:p>
        </p:txBody>
      </p:sp>
    </p:spTree>
    <p:extLst>
      <p:ext uri="{BB962C8B-B14F-4D97-AF65-F5344CB8AC3E}">
        <p14:creationId xmlns:p14="http://schemas.microsoft.com/office/powerpoint/2010/main" val="7602321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1162</Words>
  <Application>Microsoft Office PowerPoint</Application>
  <PresentationFormat>Affichage à l'écran (4:3)</PresentationFormat>
  <Paragraphs>281</Paragraphs>
  <Slides>31</Slides>
  <Notes>26</Notes>
  <HiddenSlides>3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ADLaM Display</vt:lpstr>
      <vt:lpstr>Arial</vt:lpstr>
      <vt:lpstr>Calibri</vt:lpstr>
      <vt:lpstr>Times New Roman</vt:lpstr>
      <vt:lpstr>MS Gothic</vt:lpstr>
      <vt:lpstr>Gill Sans</vt:lpstr>
      <vt:lpstr>Noto Sans</vt:lpstr>
      <vt:lpstr>Times</vt:lpstr>
      <vt:lpstr>Dividende</vt:lpstr>
      <vt:lpstr>ASSEMBLÉE GÉNÉRALE JEUDI 11 DECEMBRE 2025</vt:lpstr>
      <vt:lpstr>Rôle de l’OGEC</vt:lpstr>
      <vt:lpstr>D’où proviennent les ressources ?</vt:lpstr>
      <vt:lpstr>Les charges</vt:lpstr>
      <vt:lpstr>Les charges</vt:lpstr>
      <vt:lpstr>Les charges</vt:lpstr>
      <vt:lpstr>L’ÉQUIPE OGEC</vt:lpstr>
      <vt:lpstr>Rapport d’activités 2024 – 2025 Au long de l’année : Matinées travaux, entretien école </vt:lpstr>
      <vt:lpstr>Rapport d’activités 2024 – 2025 Améliorer la visibilité de notre école et de nos associations</vt:lpstr>
      <vt:lpstr>Rapport d’activités 2024 – 2025 Octobre 2023 : Jus de Pomme </vt:lpstr>
      <vt:lpstr>Rapport d’activités  2024 - 2025 Décembre 2024: Portes ouvertes et Fête de Noël</vt:lpstr>
      <vt:lpstr>Rapport d’activités  2024 – 2025  Avril : Gâteaux Saint Michel</vt:lpstr>
      <vt:lpstr>Rapport d’activités 2024 – 2025  Juin : Kermesse! </vt:lpstr>
      <vt:lpstr>Rapport d’activités   2024 – 2025  Juin : Kermesse! </vt:lpstr>
      <vt:lpstr>Rapport d’activités   2024 – 2025  Juin : Kermesse! </vt:lpstr>
      <vt:lpstr>Rapport d’activités   2024 – 2025  Juin : Kermesse! </vt:lpstr>
      <vt:lpstr>Rapport d’activités  2024 – 2025  Juillet : pot de départ et de fin d’année </vt:lpstr>
      <vt:lpstr>Rapport Financier  </vt:lpstr>
      <vt:lpstr>Rapport Financier  </vt:lpstr>
      <vt:lpstr>Rapport Financier  </vt:lpstr>
      <vt:lpstr>Rapport Financier  </vt:lpstr>
      <vt:lpstr>Rapport Financier  </vt:lpstr>
      <vt:lpstr>Rapport Financier  </vt:lpstr>
      <vt:lpstr>Compte Fêtes </vt:lpstr>
      <vt:lpstr>Budget prévisionnel</vt:lpstr>
      <vt:lpstr>Affectation du résultat</vt:lpstr>
      <vt:lpstr>Quitus aux administrateurs</vt:lpstr>
      <vt:lpstr>Rapport d’orientation 2025/2026</vt:lpstr>
      <vt:lpstr>UN GRAND MERCI…</vt:lpstr>
      <vt:lpstr>Vote à mains levées</vt:lpstr>
      <vt:lpstr>Renouvellement des bureaux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JEUDI 19 OCTOBRE 2023</dc:title>
  <dc:creator>Celine</dc:creator>
  <cp:lastModifiedBy>ALLOYER Solène</cp:lastModifiedBy>
  <cp:revision>22</cp:revision>
  <dcterms:created xsi:type="dcterms:W3CDTF">2010-10-01T09:40:05Z</dcterms:created>
  <dcterms:modified xsi:type="dcterms:W3CDTF">2025-11-28T17:39:18Z</dcterms:modified>
</cp:coreProperties>
</file>